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5143500" cx="9144000"/>
  <p:notesSz cx="6858000" cy="9144000"/>
  <p:embeddedFontLst>
    <p:embeddedFont>
      <p:font typeface="Roboto"/>
      <p:regular r:id="rId43"/>
      <p:bold r:id="rId44"/>
      <p:italic r:id="rId45"/>
      <p:boldItalic r:id="rId46"/>
    </p:embeddedFont>
    <p:embeddedFont>
      <p:font typeface="Montserrat"/>
      <p:regular r:id="rId47"/>
      <p:bold r:id="rId48"/>
      <p:italic r:id="rId49"/>
      <p:boldItalic r:id="rId50"/>
    </p:embeddedFont>
    <p:embeddedFont>
      <p:font typeface="Montserrat Medium"/>
      <p:regular r:id="rId51"/>
      <p:bold r:id="rId52"/>
      <p:italic r:id="rId53"/>
      <p:boldItalic r:id="rId54"/>
    </p:embeddedFont>
    <p:embeddedFont>
      <p:font typeface="Work Sans"/>
      <p:regular r:id="rId55"/>
      <p:bold r:id="rId56"/>
      <p:italic r:id="rId57"/>
      <p:boldItalic r:id="rId58"/>
    </p:embeddedFont>
    <p:embeddedFont>
      <p:font typeface="Helvetica Neue"/>
      <p:regular r:id="rId59"/>
      <p:bold r:id="rId60"/>
      <p:italic r:id="rId61"/>
      <p:boldItalic r:id="rId62"/>
    </p:embeddedFont>
    <p:embeddedFont>
      <p:font typeface="Helvetica Neue Light"/>
      <p:regular r:id="rId63"/>
      <p:bold r:id="rId64"/>
      <p:italic r:id="rId65"/>
      <p:boldItalic r:id="rId66"/>
    </p:embeddedFont>
    <p:embeddedFont>
      <p:font typeface="Roboto Mono"/>
      <p:regular r:id="rId67"/>
      <p:bold r:id="rId68"/>
      <p:italic r:id="rId69"/>
      <p:boldItalic r:id="rId70"/>
    </p:embeddedFont>
    <p:embeddedFont>
      <p:font typeface="Work Sans Regular"/>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C885BE2-EEE5-4C15-B2A8-AD711FEF7274}">
  <a:tblStyle styleId="{3C885BE2-EEE5-4C15-B2A8-AD711FEF727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Montserrat-bold.fntdata"/><Relationship Id="rId47" Type="http://schemas.openxmlformats.org/officeDocument/2006/relationships/font" Target="fonts/Montserrat-regular.fntdata"/><Relationship Id="rId49" Type="http://schemas.openxmlformats.org/officeDocument/2006/relationships/font" Target="fonts/Montserrat-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WorkSansRegular-italic.fntdata"/><Relationship Id="rId72" Type="http://schemas.openxmlformats.org/officeDocument/2006/relationships/font" Target="fonts/WorkSansRegular-bold.fntdata"/><Relationship Id="rId31" Type="http://schemas.openxmlformats.org/officeDocument/2006/relationships/slide" Target="slides/slide24.xml"/><Relationship Id="rId30" Type="http://schemas.openxmlformats.org/officeDocument/2006/relationships/slide" Target="slides/slide23.xml"/><Relationship Id="rId74" Type="http://schemas.openxmlformats.org/officeDocument/2006/relationships/font" Target="fonts/WorkSansRegular-bold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WorkSansRegular-regular.fntdata"/><Relationship Id="rId70" Type="http://schemas.openxmlformats.org/officeDocument/2006/relationships/font" Target="fonts/RobotoMono-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3.xml"/><Relationship Id="rId64" Type="http://schemas.openxmlformats.org/officeDocument/2006/relationships/font" Target="fonts/HelveticaNeueLight-bold.fntdata"/><Relationship Id="rId63" Type="http://schemas.openxmlformats.org/officeDocument/2006/relationships/font" Target="fonts/HelveticaNeueLight-regular.fntdata"/><Relationship Id="rId22" Type="http://schemas.openxmlformats.org/officeDocument/2006/relationships/slide" Target="slides/slide15.xml"/><Relationship Id="rId66" Type="http://schemas.openxmlformats.org/officeDocument/2006/relationships/font" Target="fonts/HelveticaNeueLight-boldItalic.fntdata"/><Relationship Id="rId21" Type="http://schemas.openxmlformats.org/officeDocument/2006/relationships/slide" Target="slides/slide14.xml"/><Relationship Id="rId65" Type="http://schemas.openxmlformats.org/officeDocument/2006/relationships/font" Target="fonts/HelveticaNeueLight-italic.fntdata"/><Relationship Id="rId24" Type="http://schemas.openxmlformats.org/officeDocument/2006/relationships/slide" Target="slides/slide17.xml"/><Relationship Id="rId68" Type="http://schemas.openxmlformats.org/officeDocument/2006/relationships/font" Target="fonts/RobotoMono-bold.fntdata"/><Relationship Id="rId23" Type="http://schemas.openxmlformats.org/officeDocument/2006/relationships/slide" Target="slides/slide16.xml"/><Relationship Id="rId67" Type="http://schemas.openxmlformats.org/officeDocument/2006/relationships/font" Target="fonts/RobotoMono-regular.fntdata"/><Relationship Id="rId60" Type="http://schemas.openxmlformats.org/officeDocument/2006/relationships/font" Target="fonts/HelveticaNeue-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Mono-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Medium-regular.fntdata"/><Relationship Id="rId50" Type="http://schemas.openxmlformats.org/officeDocument/2006/relationships/font" Target="fonts/Montserrat-boldItalic.fntdata"/><Relationship Id="rId53" Type="http://schemas.openxmlformats.org/officeDocument/2006/relationships/font" Target="fonts/MontserratMedium-italic.fntdata"/><Relationship Id="rId52" Type="http://schemas.openxmlformats.org/officeDocument/2006/relationships/font" Target="fonts/MontserratMedium-bold.fntdata"/><Relationship Id="rId11" Type="http://schemas.openxmlformats.org/officeDocument/2006/relationships/slide" Target="slides/slide4.xml"/><Relationship Id="rId55" Type="http://schemas.openxmlformats.org/officeDocument/2006/relationships/font" Target="fonts/WorkSans-regular.fntdata"/><Relationship Id="rId10" Type="http://schemas.openxmlformats.org/officeDocument/2006/relationships/slide" Target="slides/slide3.xml"/><Relationship Id="rId54" Type="http://schemas.openxmlformats.org/officeDocument/2006/relationships/font" Target="fonts/MontserratMedium-boldItalic.fntdata"/><Relationship Id="rId13" Type="http://schemas.openxmlformats.org/officeDocument/2006/relationships/slide" Target="slides/slide6.xml"/><Relationship Id="rId57" Type="http://schemas.openxmlformats.org/officeDocument/2006/relationships/font" Target="fonts/WorkSans-italic.fntdata"/><Relationship Id="rId12" Type="http://schemas.openxmlformats.org/officeDocument/2006/relationships/slide" Target="slides/slide5.xml"/><Relationship Id="rId56" Type="http://schemas.openxmlformats.org/officeDocument/2006/relationships/font" Target="fonts/WorkSans-bold.fntdata"/><Relationship Id="rId15" Type="http://schemas.openxmlformats.org/officeDocument/2006/relationships/slide" Target="slides/slide8.xml"/><Relationship Id="rId59" Type="http://schemas.openxmlformats.org/officeDocument/2006/relationships/font" Target="fonts/HelveticaNeue-regular.fntdata"/><Relationship Id="rId14" Type="http://schemas.openxmlformats.org/officeDocument/2006/relationships/slide" Target="slides/slide7.xml"/><Relationship Id="rId58" Type="http://schemas.openxmlformats.org/officeDocument/2006/relationships/font" Target="fonts/WorkSans-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sql/sql_join_self.asp" TargetMode="External"/><Relationship Id="rId3" Type="http://schemas.openxmlformats.org/officeDocument/2006/relationships/hyperlink" Target="https://www.sqlshack.com/sql-cross-join-with-example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5b994a55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b994a55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59f41b0d9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9f41b0d9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b994a556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b994a556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5b994a556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b994a556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Introducing this week’s project </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Start work on this weeks project </a:t>
            </a:r>
            <a:endParaRPr b="1" sz="1000">
              <a:solidFill>
                <a:srgbClr val="222222"/>
              </a:solidFill>
              <a:latin typeface="Montserrat"/>
              <a:ea typeface="Montserrat"/>
              <a:cs typeface="Montserrat"/>
              <a:sym typeface="Montserra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59f41b0d9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9f41b0d9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59f41b0d9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9f41b0d9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6e508668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6e508668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6e5086680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6e5086680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6e5086680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6e5086680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a6e5086680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a6e5086680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a6e5086680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a6e5086680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5741728c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741728c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a6e5086680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a6e5086680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a6e5086680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a6e5086680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59f41b0d9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9f41b0d9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5b994a556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b994a556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74cbcf42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4cbcf42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74cbcf429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74cbcf429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5b994a556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b994a556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5b994a556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b994a556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5b994a556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b994a556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5b994a556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b994a556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5741728c8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741728c8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718a45b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718a45b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Introducing this week’s project </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Start work on this weeks project </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i="1" lang="en" sz="1000">
                <a:solidFill>
                  <a:srgbClr val="222222"/>
                </a:solidFill>
                <a:latin typeface="Montserrat"/>
                <a:ea typeface="Montserrat"/>
                <a:cs typeface="Montserrat"/>
                <a:sym typeface="Montserrat"/>
              </a:rPr>
              <a:t>Stretch - Self Joins - </a:t>
            </a:r>
            <a:r>
              <a:rPr b="1" lang="en" sz="1000">
                <a:solidFill>
                  <a:srgbClr val="222222"/>
                </a:solidFill>
                <a:latin typeface="Montserrat"/>
                <a:ea typeface="Montserrat"/>
                <a:cs typeface="Montserrat"/>
                <a:sym typeface="Montserrat"/>
              </a:rPr>
              <a:t> </a:t>
            </a:r>
            <a:r>
              <a:rPr b="1" lang="en" sz="1000" u="sng">
                <a:solidFill>
                  <a:srgbClr val="0097A7"/>
                </a:solidFill>
                <a:latin typeface="Montserrat"/>
                <a:ea typeface="Montserrat"/>
                <a:cs typeface="Montserrat"/>
                <a:sym typeface="Montserrat"/>
                <a:hlinkClick r:id="rId2">
                  <a:extLst>
                    <a:ext uri="{A12FA001-AC4F-418D-AE19-62706E023703}">
                      <ahyp:hlinkClr val="tx"/>
                    </a:ext>
                  </a:extLst>
                </a:hlinkClick>
              </a:rPr>
              <a:t>w3 schools</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i="1" lang="en" sz="1000">
                <a:solidFill>
                  <a:srgbClr val="222222"/>
                </a:solidFill>
                <a:latin typeface="Montserrat"/>
                <a:ea typeface="Montserrat"/>
                <a:cs typeface="Montserrat"/>
                <a:sym typeface="Montserrat"/>
              </a:rPr>
              <a:t>Stretch - Cartesian product &amp; cross joins-</a:t>
            </a:r>
            <a:r>
              <a:rPr lang="en" sz="1000">
                <a:solidFill>
                  <a:srgbClr val="222222"/>
                </a:solidFill>
                <a:latin typeface="Montserrat"/>
                <a:ea typeface="Montserrat"/>
                <a:cs typeface="Montserrat"/>
                <a:sym typeface="Montserrat"/>
              </a:rPr>
              <a:t> </a:t>
            </a:r>
            <a:r>
              <a:rPr b="1" lang="en" sz="1000" u="sng">
                <a:solidFill>
                  <a:srgbClr val="0097A7"/>
                </a:solidFill>
                <a:latin typeface="Montserrat"/>
                <a:ea typeface="Montserrat"/>
                <a:cs typeface="Montserrat"/>
                <a:sym typeface="Montserrat"/>
                <a:hlinkClick r:id="rId3">
                  <a:extLst>
                    <a:ext uri="{A12FA001-AC4F-418D-AE19-62706E023703}">
                      <ahyp:hlinkClr val="tx"/>
                    </a:ext>
                  </a:extLst>
                </a:hlinkClick>
              </a:rPr>
              <a:t>example with menu</a:t>
            </a:r>
            <a:endParaRPr b="1" sz="1000">
              <a:solidFill>
                <a:srgbClr val="222222"/>
              </a:solidFill>
              <a:latin typeface="Montserrat"/>
              <a:ea typeface="Montserrat"/>
              <a:cs typeface="Montserrat"/>
              <a:sym typeface="Montserra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5b994a556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5b994a556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5b994a556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b994a556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5b994a556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b994a556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5b994a556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5b994a556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5b994a556c_0_1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5b994a556c_0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59f41b0d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9f41b0d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6a6026c3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6a6026c3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5b994a556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b994a556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5953020c4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953020c4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Tomorrow </a:t>
            </a:r>
            <a:endParaRPr/>
          </a:p>
          <a:p>
            <a:pPr indent="0" lvl="0" marL="0" rtl="0" algn="l">
              <a:spcBef>
                <a:spcPts val="0"/>
              </a:spcBef>
              <a:spcAft>
                <a:spcPts val="0"/>
              </a:spcAft>
              <a:buNone/>
            </a:pPr>
            <a:r>
              <a:rPr b="1" lang="en"/>
              <a:t>More on joins multiple tables</a:t>
            </a:r>
            <a:endParaRPr b="1"/>
          </a:p>
          <a:p>
            <a:pPr indent="0" lvl="0" marL="0" rtl="0" algn="l">
              <a:spcBef>
                <a:spcPts val="0"/>
              </a:spcBef>
              <a:spcAft>
                <a:spcPts val="0"/>
              </a:spcAft>
              <a:buNone/>
            </a:pPr>
            <a:r>
              <a:rPr b="1" i="1" lang="en" sz="1000">
                <a:solidFill>
                  <a:srgbClr val="222222"/>
                </a:solidFill>
                <a:latin typeface="Montserrat"/>
                <a:ea typeface="Montserrat"/>
                <a:cs typeface="Montserrat"/>
                <a:sym typeface="Montserrat"/>
              </a:rPr>
              <a:t>Stretch lecture:</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i="1" lang="en" sz="1000">
                <a:solidFill>
                  <a:srgbClr val="222222"/>
                </a:solidFill>
                <a:latin typeface="Montserrat"/>
                <a:ea typeface="Montserrat"/>
                <a:cs typeface="Montserrat"/>
                <a:sym typeface="Montserrat"/>
              </a:rPr>
              <a:t>- self joins and cross joins </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QL comfort zone - class quiz /kahoot</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000">
                <a:solidFill>
                  <a:srgbClr val="222222"/>
                </a:solidFill>
                <a:latin typeface="Montserrat"/>
                <a:ea typeface="Montserrat"/>
                <a:cs typeface="Montserrat"/>
                <a:sym typeface="Montserrat"/>
              </a:rPr>
              <a:t>Stretch :</a:t>
            </a:r>
            <a:r>
              <a:rPr b="1" lang="en" sz="1000">
                <a:solidFill>
                  <a:srgbClr val="222222"/>
                </a:solidFill>
                <a:latin typeface="Montserrat"/>
                <a:ea typeface="Montserrat"/>
                <a:cs typeface="Montserrat"/>
                <a:sym typeface="Montserrat"/>
              </a:rPr>
              <a:t> </a:t>
            </a:r>
            <a:r>
              <a:rPr i="1" lang="en" sz="1000">
                <a:solidFill>
                  <a:srgbClr val="222222"/>
                </a:solidFill>
                <a:latin typeface="Montserrat"/>
                <a:ea typeface="Montserrat"/>
                <a:cs typeface="Montserrat"/>
                <a:sym typeface="Montserrat"/>
              </a:rPr>
              <a:t>Lab SQL Self and Cross join</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Using temporary tables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BOG - SQL views /stored procedures</a:t>
            </a:r>
            <a:endParaRPr i="1" sz="1000">
              <a:solidFill>
                <a:srgbClr val="222222"/>
              </a:solidFill>
              <a:latin typeface="Montserrat"/>
              <a:ea typeface="Montserrat"/>
              <a:cs typeface="Montserrat"/>
              <a:sym typeface="Montserra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59f41b0d9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9f41b0d9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5b994a556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b994a556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7" name="Google Shape;57;p1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e" type="tx">
  <p:cSld name="TITLE_AND_BODY">
    <p:spTree>
      <p:nvGrpSpPr>
        <p:cNvPr id="58" name="Shape 58"/>
        <p:cNvGrpSpPr/>
        <p:nvPr/>
      </p:nvGrpSpPr>
      <p:grpSpPr>
        <a:xfrm>
          <a:off x="0" y="0"/>
          <a:ext cx="0" cy="0"/>
          <a:chOff x="0" y="0"/>
          <a:chExt cx="0" cy="0"/>
        </a:xfrm>
      </p:grpSpPr>
      <p:sp>
        <p:nvSpPr>
          <p:cNvPr id="59" name="Google Shape;59;p15"/>
          <p:cNvSpPr/>
          <p:nvPr>
            <p:ph idx="2" type="pic"/>
          </p:nvPr>
        </p:nvSpPr>
        <p:spPr>
          <a:xfrm>
            <a:off x="1172238" y="252413"/>
            <a:ext cx="6801000" cy="32766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0" name="Google Shape;60;p15"/>
          <p:cNvSpPr txBox="1"/>
          <p:nvPr>
            <p:ph type="title"/>
          </p:nvPr>
        </p:nvSpPr>
        <p:spPr>
          <a:xfrm>
            <a:off x="238125" y="3567113"/>
            <a:ext cx="8667600" cy="7524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1" name="Google Shape;61;p15"/>
          <p:cNvSpPr txBox="1"/>
          <p:nvPr>
            <p:ph idx="1" type="body"/>
          </p:nvPr>
        </p:nvSpPr>
        <p:spPr>
          <a:xfrm>
            <a:off x="238125" y="4291013"/>
            <a:ext cx="86676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2" name="Google Shape;62;p1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Centré">
  <p:cSld name="Titre - Centré">
    <p:spTree>
      <p:nvGrpSpPr>
        <p:cNvPr id="63" name="Shape 63"/>
        <p:cNvGrpSpPr/>
        <p:nvPr/>
      </p:nvGrpSpPr>
      <p:grpSpPr>
        <a:xfrm>
          <a:off x="0" y="0"/>
          <a:ext cx="0" cy="0"/>
          <a:chOff x="0" y="0"/>
          <a:chExt cx="0" cy="0"/>
        </a:xfrm>
      </p:grpSpPr>
      <p:sp>
        <p:nvSpPr>
          <p:cNvPr id="64" name="Google Shape;64;p16"/>
          <p:cNvSpPr txBox="1"/>
          <p:nvPr>
            <p:ph type="title"/>
          </p:nvPr>
        </p:nvSpPr>
        <p:spPr>
          <a:xfrm>
            <a:off x="666750" y="1700213"/>
            <a:ext cx="7810500" cy="17430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5" name="Google Shape;65;p1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e">
  <p:cSld name="Photo - Verticale">
    <p:spTree>
      <p:nvGrpSpPr>
        <p:cNvPr id="66" name="Shape 66"/>
        <p:cNvGrpSpPr/>
        <p:nvPr/>
      </p:nvGrpSpPr>
      <p:grpSpPr>
        <a:xfrm>
          <a:off x="0" y="0"/>
          <a:ext cx="0" cy="0"/>
          <a:chOff x="0" y="0"/>
          <a:chExt cx="0" cy="0"/>
        </a:xfrm>
      </p:grpSpPr>
      <p:sp>
        <p:nvSpPr>
          <p:cNvPr id="67" name="Google Shape;67;p17"/>
          <p:cNvSpPr/>
          <p:nvPr>
            <p:ph idx="2" type="pic"/>
          </p:nvPr>
        </p:nvSpPr>
        <p:spPr>
          <a:xfrm>
            <a:off x="4937242" y="357188"/>
            <a:ext cx="35718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8" name="Google Shape;68;p17"/>
          <p:cNvSpPr txBox="1"/>
          <p:nvPr>
            <p:ph type="title"/>
          </p:nvPr>
        </p:nvSpPr>
        <p:spPr>
          <a:xfrm>
            <a:off x="619125" y="357188"/>
            <a:ext cx="3833700" cy="20811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9" name="Google Shape;69;p17"/>
          <p:cNvSpPr txBox="1"/>
          <p:nvPr>
            <p:ph idx="1" type="body"/>
          </p:nvPr>
        </p:nvSpPr>
        <p:spPr>
          <a:xfrm>
            <a:off x="619125" y="2447925"/>
            <a:ext cx="3833700" cy="21480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0" name="Google Shape;70;p1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Haut">
  <p:cSld name="Titre - Haut">
    <p:spTree>
      <p:nvGrpSpPr>
        <p:cNvPr id="71" name="Shape 71"/>
        <p:cNvGrpSpPr/>
        <p:nvPr/>
      </p:nvGrpSpPr>
      <p:grpSpPr>
        <a:xfrm>
          <a:off x="0" y="0"/>
          <a:ext cx="0" cy="0"/>
          <a:chOff x="0" y="0"/>
          <a:chExt cx="0" cy="0"/>
        </a:xfrm>
      </p:grpSpPr>
      <p:sp>
        <p:nvSpPr>
          <p:cNvPr id="72" name="Google Shape;72;p18"/>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3" name="Google Shape;73;p1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puces">
  <p:cSld name="Titre et puces">
    <p:spTree>
      <p:nvGrpSpPr>
        <p:cNvPr id="74" name="Shape 74"/>
        <p:cNvGrpSpPr/>
        <p:nvPr/>
      </p:nvGrpSpPr>
      <p:grpSpPr>
        <a:xfrm>
          <a:off x="0" y="0"/>
          <a:ext cx="0" cy="0"/>
          <a:chOff x="0" y="0"/>
          <a:chExt cx="0" cy="0"/>
        </a:xfrm>
      </p:grpSpPr>
      <p:sp>
        <p:nvSpPr>
          <p:cNvPr id="75" name="Google Shape;75;p19"/>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6" name="Google Shape;76;p19"/>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7" name="Google Shape;77;p1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uces et photo">
  <p:cSld name="Titre, puces et photo">
    <p:spTree>
      <p:nvGrpSpPr>
        <p:cNvPr id="78" name="Shape 78"/>
        <p:cNvGrpSpPr/>
        <p:nvPr/>
      </p:nvGrpSpPr>
      <p:grpSpPr>
        <a:xfrm>
          <a:off x="0" y="0"/>
          <a:ext cx="0" cy="0"/>
          <a:chOff x="0" y="0"/>
          <a:chExt cx="0" cy="0"/>
        </a:xfrm>
      </p:grpSpPr>
      <p:sp>
        <p:nvSpPr>
          <p:cNvPr id="79" name="Google Shape;79;p20"/>
          <p:cNvSpPr/>
          <p:nvPr>
            <p:ph idx="2" type="pic"/>
          </p:nvPr>
        </p:nvSpPr>
        <p:spPr>
          <a:xfrm>
            <a:off x="4938713" y="1181100"/>
            <a:ext cx="3571800" cy="348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0" name="Google Shape;80;p20"/>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1" name="Google Shape;81;p20"/>
          <p:cNvSpPr txBox="1"/>
          <p:nvPr>
            <p:ph idx="1" type="body"/>
          </p:nvPr>
        </p:nvSpPr>
        <p:spPr>
          <a:xfrm>
            <a:off x="633413" y="1181100"/>
            <a:ext cx="3833700" cy="3486000"/>
          </a:xfrm>
          <a:prstGeom prst="rect">
            <a:avLst/>
          </a:prstGeom>
          <a:noFill/>
          <a:ln>
            <a:noFill/>
          </a:ln>
        </p:spPr>
        <p:txBody>
          <a:bodyPr anchorCtr="0" anchor="ctr" bIns="19050" lIns="19050" spcFirstLastPara="1" rIns="19050" wrap="square" tIns="19050">
            <a:noAutofit/>
          </a:bodyPr>
          <a:lstStyle>
            <a:lvl1pPr indent="-342900" lvl="0" marL="4572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42900" lvl="1" marL="9144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42900" lvl="2" marL="13716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42900" lvl="3" marL="18288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42900" lvl="4" marL="22860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2" name="Google Shape;82;p2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ces">
  <p:cSld name="Puces">
    <p:spTree>
      <p:nvGrpSpPr>
        <p:cNvPr id="83" name="Shape 83"/>
        <p:cNvGrpSpPr/>
        <p:nvPr/>
      </p:nvGrpSpPr>
      <p:grpSpPr>
        <a:xfrm>
          <a:off x="0" y="0"/>
          <a:ext cx="0" cy="0"/>
          <a:chOff x="0" y="0"/>
          <a:chExt cx="0" cy="0"/>
        </a:xfrm>
      </p:grpSpPr>
      <p:sp>
        <p:nvSpPr>
          <p:cNvPr id="84" name="Google Shape;84;p21"/>
          <p:cNvSpPr txBox="1"/>
          <p:nvPr>
            <p:ph idx="1" type="body"/>
          </p:nvPr>
        </p:nvSpPr>
        <p:spPr>
          <a:xfrm>
            <a:off x="633413" y="666750"/>
            <a:ext cx="7877100" cy="3810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5" name="Google Shape;85;p2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hotos">
  <p:cSld name="3 photos">
    <p:spTree>
      <p:nvGrpSpPr>
        <p:cNvPr id="86" name="Shape 86"/>
        <p:cNvGrpSpPr/>
        <p:nvPr/>
      </p:nvGrpSpPr>
      <p:grpSpPr>
        <a:xfrm>
          <a:off x="0" y="0"/>
          <a:ext cx="0" cy="0"/>
          <a:chOff x="0" y="0"/>
          <a:chExt cx="0" cy="0"/>
        </a:xfrm>
      </p:grpSpPr>
      <p:sp>
        <p:nvSpPr>
          <p:cNvPr id="87" name="Google Shape;87;p22"/>
          <p:cNvSpPr/>
          <p:nvPr>
            <p:ph idx="2" type="pic"/>
          </p:nvPr>
        </p:nvSpPr>
        <p:spPr>
          <a:xfrm>
            <a:off x="5910263" y="2643188"/>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8" name="Google Shape;88;p22"/>
          <p:cNvSpPr/>
          <p:nvPr>
            <p:ph idx="3" type="pic"/>
          </p:nvPr>
        </p:nvSpPr>
        <p:spPr>
          <a:xfrm>
            <a:off x="5910263" y="423863"/>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9" name="Google Shape;89;p22"/>
          <p:cNvSpPr/>
          <p:nvPr>
            <p:ph idx="4" type="pic"/>
          </p:nvPr>
        </p:nvSpPr>
        <p:spPr>
          <a:xfrm>
            <a:off x="452438" y="423863"/>
            <a:ext cx="53151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0" name="Google Shape;90;p2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p:cSld name="Citation">
    <p:spTree>
      <p:nvGrpSpPr>
        <p:cNvPr id="91" name="Shape 91"/>
        <p:cNvGrpSpPr/>
        <p:nvPr/>
      </p:nvGrpSpPr>
      <p:grpSpPr>
        <a:xfrm>
          <a:off x="0" y="0"/>
          <a:ext cx="0" cy="0"/>
          <a:chOff x="0" y="0"/>
          <a:chExt cx="0" cy="0"/>
        </a:xfrm>
      </p:grpSpPr>
      <p:sp>
        <p:nvSpPr>
          <p:cNvPr id="92" name="Google Shape;92;p23"/>
          <p:cNvSpPr txBox="1"/>
          <p:nvPr>
            <p:ph idx="1" type="body"/>
          </p:nvPr>
        </p:nvSpPr>
        <p:spPr>
          <a:xfrm>
            <a:off x="895350" y="3357563"/>
            <a:ext cx="7358100" cy="2196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200"/>
              <a:buFont typeface="Helvetica Neue"/>
              <a:buNone/>
              <a:defRPr b="0" i="1"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3" name="Google Shape;93;p23"/>
          <p:cNvSpPr txBox="1"/>
          <p:nvPr>
            <p:ph idx="2" type="body"/>
          </p:nvPr>
        </p:nvSpPr>
        <p:spPr>
          <a:xfrm>
            <a:off x="895350" y="2278856"/>
            <a:ext cx="7358100" cy="309600"/>
          </a:xfrm>
          <a:prstGeom prst="rect">
            <a:avLst/>
          </a:prstGeom>
          <a:noFill/>
          <a:ln>
            <a:noFill/>
          </a:ln>
        </p:spPr>
        <p:txBody>
          <a:bodyPr anchorCtr="0" anchor="ctr"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4" name="Google Shape;94;p2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95" name="Shape 95"/>
        <p:cNvGrpSpPr/>
        <p:nvPr/>
      </p:nvGrpSpPr>
      <p:grpSpPr>
        <a:xfrm>
          <a:off x="0" y="0"/>
          <a:ext cx="0" cy="0"/>
          <a:chOff x="0" y="0"/>
          <a:chExt cx="0" cy="0"/>
        </a:xfrm>
      </p:grpSpPr>
      <p:sp>
        <p:nvSpPr>
          <p:cNvPr id="96" name="Google Shape;96;p24"/>
          <p:cNvSpPr/>
          <p:nvPr>
            <p:ph idx="2" type="pic"/>
          </p:nvPr>
        </p:nvSpPr>
        <p:spPr>
          <a:xfrm>
            <a:off x="0" y="0"/>
            <a:ext cx="9144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7" name="Google Shape;97;p2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erge">
  <p:cSld name="Vierge">
    <p:spTree>
      <p:nvGrpSpPr>
        <p:cNvPr id="98" name="Shape 98"/>
        <p:cNvGrpSpPr/>
        <p:nvPr/>
      </p:nvGrpSpPr>
      <p:grpSpPr>
        <a:xfrm>
          <a:off x="0" y="0"/>
          <a:ext cx="0" cy="0"/>
          <a:chOff x="0" y="0"/>
          <a:chExt cx="0" cy="0"/>
        </a:xfrm>
      </p:grpSpPr>
      <p:sp>
        <p:nvSpPr>
          <p:cNvPr id="99" name="Google Shape;99;p2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42.jpg"/><Relationship Id="rId5"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1.jpg"/><Relationship Id="rId9" Type="http://schemas.openxmlformats.org/officeDocument/2006/relationships/hyperlink" Target="https://www.sqlshack.com/sql-cross-join-with-examples/" TargetMode="External"/><Relationship Id="rId5" Type="http://schemas.openxmlformats.org/officeDocument/2006/relationships/image" Target="../media/image10.jpg"/><Relationship Id="rId6" Type="http://schemas.openxmlformats.org/officeDocument/2006/relationships/image" Target="../media/image36.jpg"/><Relationship Id="rId7" Type="http://schemas.openxmlformats.org/officeDocument/2006/relationships/hyperlink" Target="https://www.sqlservertutorial.net/sql-server-basics/sql-server-self-join/" TargetMode="External"/><Relationship Id="rId8" Type="http://schemas.openxmlformats.org/officeDocument/2006/relationships/hyperlink" Target="https://www.w3schools.com/sql/sql_join_self.asp"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47.jpg"/><Relationship Id="rId5" Type="http://schemas.openxmlformats.org/officeDocument/2006/relationships/image" Target="../media/image19.jpg"/><Relationship Id="rId6" Type="http://schemas.openxmlformats.org/officeDocument/2006/relationships/image" Target="../media/image53.jpg"/><Relationship Id="rId7" Type="http://schemas.openxmlformats.org/officeDocument/2006/relationships/image" Target="../media/image4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4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7.png"/><Relationship Id="rId9" Type="http://schemas.openxmlformats.org/officeDocument/2006/relationships/image" Target="../media/image29.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22.png"/><Relationship Id="rId8"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4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35.png"/><Relationship Id="rId7" Type="http://schemas.openxmlformats.org/officeDocument/2006/relationships/image" Target="../media/image34.png"/><Relationship Id="rId8"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42.jpg"/><Relationship Id="rId5" Type="http://schemas.openxmlformats.org/officeDocument/2006/relationships/image" Target="../media/image33.png"/><Relationship Id="rId6"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11.jpg"/><Relationship Id="rId5" Type="http://schemas.openxmlformats.org/officeDocument/2006/relationships/image" Target="../media/image10.jpg"/><Relationship Id="rId6" Type="http://schemas.openxmlformats.org/officeDocument/2006/relationships/hyperlink" Target="https://www.sqlservertutorial.net/sql-server-basics/sql-server-self-join/" TargetMode="External"/><Relationship Id="rId7"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11.jpg"/><Relationship Id="rId5" Type="http://schemas.openxmlformats.org/officeDocument/2006/relationships/image" Target="../media/image10.jpg"/><Relationship Id="rId6" Type="http://schemas.openxmlformats.org/officeDocument/2006/relationships/hyperlink" Target="https://www.sqlservertutorial.net/sql-server-basics/sql-server-self-join/" TargetMode="External"/><Relationship Id="rId7" Type="http://schemas.openxmlformats.org/officeDocument/2006/relationships/image" Target="../media/image3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1.jpg"/><Relationship Id="rId5" Type="http://schemas.openxmlformats.org/officeDocument/2006/relationships/image" Target="../media/image10.jpg"/><Relationship Id="rId6" Type="http://schemas.openxmlformats.org/officeDocument/2006/relationships/image" Target="../media/image3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6"/>
          <p:cNvSpPr txBox="1"/>
          <p:nvPr/>
        </p:nvSpPr>
        <p:spPr>
          <a:xfrm>
            <a:off x="1950075" y="3678200"/>
            <a:ext cx="54510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ontserrat Medium"/>
                <a:ea typeface="Montserrat Medium"/>
                <a:cs typeface="Montserrat Medium"/>
                <a:sym typeface="Montserrat Medium"/>
              </a:rPr>
              <a:t>Unit 3 - SQL joins, Sub Queries, ML- Classification, Regression</a:t>
            </a:r>
            <a:endParaRPr sz="1200">
              <a:solidFill>
                <a:srgbClr val="434343"/>
              </a:solidFill>
              <a:latin typeface="Montserrat Medium"/>
              <a:ea typeface="Montserrat Medium"/>
              <a:cs typeface="Montserrat Medium"/>
              <a:sym typeface="Montserrat Medium"/>
            </a:endParaRPr>
          </a:p>
        </p:txBody>
      </p:sp>
      <p:pic>
        <p:nvPicPr>
          <p:cNvPr id="105" name="Google Shape;105;p26"/>
          <p:cNvPicPr preferRelativeResize="0"/>
          <p:nvPr/>
        </p:nvPicPr>
        <p:blipFill rotWithShape="1">
          <a:blip r:embed="rId4">
            <a:alphaModFix/>
          </a:blip>
          <a:srcRect b="0" l="33453" r="0" t="0"/>
          <a:stretch/>
        </p:blipFill>
        <p:spPr>
          <a:xfrm>
            <a:off x="439475" y="3165750"/>
            <a:ext cx="1413000" cy="1413000"/>
          </a:xfrm>
          <a:prstGeom prst="ellipse">
            <a:avLst/>
          </a:prstGeom>
          <a:noFill/>
          <a:ln>
            <a:noFill/>
          </a:ln>
        </p:spPr>
      </p:pic>
      <p:pic>
        <p:nvPicPr>
          <p:cNvPr id="106" name="Google Shape;106;p26"/>
          <p:cNvPicPr preferRelativeResize="0"/>
          <p:nvPr/>
        </p:nvPicPr>
        <p:blipFill>
          <a:blip r:embed="rId5">
            <a:alphaModFix/>
          </a:blip>
          <a:stretch>
            <a:fillRect/>
          </a:stretch>
        </p:blipFill>
        <p:spPr>
          <a:xfrm>
            <a:off x="7262625" y="157300"/>
            <a:ext cx="1663599" cy="1663599"/>
          </a:xfrm>
          <a:prstGeom prst="rect">
            <a:avLst/>
          </a:prstGeom>
          <a:noFill/>
          <a:ln>
            <a:noFill/>
          </a:ln>
        </p:spPr>
      </p:pic>
      <p:sp>
        <p:nvSpPr>
          <p:cNvPr id="107" name="Google Shape;107;p26"/>
          <p:cNvSpPr/>
          <p:nvPr/>
        </p:nvSpPr>
        <p:spPr>
          <a:xfrm>
            <a:off x="2058425" y="4090150"/>
            <a:ext cx="1800000" cy="34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6"/>
          <p:cNvSpPr txBox="1"/>
          <p:nvPr/>
        </p:nvSpPr>
        <p:spPr>
          <a:xfrm>
            <a:off x="1991900" y="4099150"/>
            <a:ext cx="1933200" cy="2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Montserrat Medium"/>
                <a:ea typeface="Montserrat Medium"/>
                <a:cs typeface="Montserrat Medium"/>
                <a:sym typeface="Montserrat Medium"/>
              </a:rPr>
              <a:t>NOV  2020</a:t>
            </a:r>
            <a:r>
              <a:rPr lang="en" sz="1000">
                <a:solidFill>
                  <a:srgbClr val="434343"/>
                </a:solidFill>
                <a:latin typeface="Montserrat Medium"/>
                <a:ea typeface="Montserrat Medium"/>
                <a:cs typeface="Montserrat Medium"/>
                <a:sym typeface="Montserrat Medium"/>
              </a:rPr>
              <a:t> | BERLIN</a:t>
            </a:r>
            <a:endParaRPr sz="1000">
              <a:solidFill>
                <a:srgbClr val="434343"/>
              </a:solidFill>
              <a:latin typeface="Montserrat Medium"/>
              <a:ea typeface="Montserrat Medium"/>
              <a:cs typeface="Montserrat Medium"/>
              <a:sym typeface="Montserrat Medium"/>
            </a:endParaRPr>
          </a:p>
        </p:txBody>
      </p:sp>
      <p:sp>
        <p:nvSpPr>
          <p:cNvPr id="109" name="Google Shape;109;p26"/>
          <p:cNvSpPr txBox="1"/>
          <p:nvPr/>
        </p:nvSpPr>
        <p:spPr>
          <a:xfrm>
            <a:off x="1950075" y="3386600"/>
            <a:ext cx="42777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DC5FA"/>
                </a:solidFill>
                <a:latin typeface="Montserrat"/>
                <a:ea typeface="Montserrat"/>
                <a:cs typeface="Montserrat"/>
                <a:sym typeface="Montserrat"/>
              </a:rPr>
              <a:t>Data Analytics</a:t>
            </a:r>
            <a:endParaRPr b="1" sz="2000">
              <a:solidFill>
                <a:srgbClr val="2DC5FA"/>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35"/>
          <p:cNvSpPr txBox="1"/>
          <p:nvPr/>
        </p:nvSpPr>
        <p:spPr>
          <a:xfrm>
            <a:off x="2428117" y="2118655"/>
            <a:ext cx="5144100" cy="666900"/>
          </a:xfrm>
          <a:prstGeom prst="rect">
            <a:avLst/>
          </a:prstGeom>
          <a:noFill/>
          <a:ln>
            <a:noFill/>
          </a:ln>
        </p:spPr>
        <p:txBody>
          <a:bodyPr anchorCtr="0" anchor="t" bIns="19050" lIns="19050" spcFirstLastPara="1" rIns="19050" wrap="square" tIns="19050">
            <a:noAutofit/>
          </a:bodyPr>
          <a:lstStyle/>
          <a:p>
            <a:pPr indent="0" lvl="0" marL="0" rtl="0" algn="l">
              <a:lnSpc>
                <a:spcPct val="131250"/>
              </a:lnSpc>
              <a:spcBef>
                <a:spcPts val="800"/>
              </a:spcBef>
              <a:spcAft>
                <a:spcPts val="0"/>
              </a:spcAft>
              <a:buClr>
                <a:schemeClr val="dk1"/>
              </a:buClr>
              <a:buSzPts val="1100"/>
              <a:buFont typeface="Arial"/>
              <a:buNone/>
            </a:pPr>
            <a:r>
              <a:rPr lang="en">
                <a:solidFill>
                  <a:schemeClr val="dk1"/>
                </a:solidFill>
                <a:highlight>
                  <a:srgbClr val="FFFFFF"/>
                </a:highlight>
              </a:rPr>
              <a:t>“Above all else, show the data.” – Edward R. Tufte</a:t>
            </a:r>
            <a:endParaRPr>
              <a:solidFill>
                <a:schemeClr val="dk1"/>
              </a:solidFill>
              <a:highlight>
                <a:srgbClr val="FFFFFF"/>
              </a:highlight>
            </a:endParaRPr>
          </a:p>
          <a:p>
            <a:pPr indent="0" lvl="0" marL="0" marR="0" rtl="0" algn="l">
              <a:lnSpc>
                <a:spcPct val="100000"/>
              </a:lnSpc>
              <a:spcBef>
                <a:spcPts val="600"/>
              </a:spcBef>
              <a:spcAft>
                <a:spcPts val="0"/>
              </a:spcAft>
              <a:buClr>
                <a:srgbClr val="000000"/>
              </a:buClr>
              <a:buSzPts val="2300"/>
              <a:buFont typeface="Arial"/>
              <a:buNone/>
            </a:pPr>
            <a:r>
              <a:t/>
            </a:r>
            <a:endParaRPr b="1" sz="2300">
              <a:latin typeface="Roboto"/>
              <a:ea typeface="Roboto"/>
              <a:cs typeface="Roboto"/>
              <a:sym typeface="Roboto"/>
            </a:endParaRPr>
          </a:p>
        </p:txBody>
      </p:sp>
      <p:pic>
        <p:nvPicPr>
          <p:cNvPr id="182" name="Google Shape;182;p35"/>
          <p:cNvPicPr preferRelativeResize="0"/>
          <p:nvPr/>
        </p:nvPicPr>
        <p:blipFill>
          <a:blip r:embed="rId4">
            <a:alphaModFix/>
          </a:blip>
          <a:stretch>
            <a:fillRect/>
          </a:stretch>
        </p:blipFill>
        <p:spPr>
          <a:xfrm>
            <a:off x="594600" y="1725175"/>
            <a:ext cx="1697875" cy="1191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6"/>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188" name="Google Shape;188;p36"/>
          <p:cNvPicPr preferRelativeResize="0"/>
          <p:nvPr/>
        </p:nvPicPr>
        <p:blipFill>
          <a:blip r:embed="rId4">
            <a:alphaModFix/>
          </a:blip>
          <a:stretch>
            <a:fillRect/>
          </a:stretch>
        </p:blipFill>
        <p:spPr>
          <a:xfrm>
            <a:off x="0" y="0"/>
            <a:ext cx="9144000" cy="5143500"/>
          </a:xfrm>
          <a:prstGeom prst="rect">
            <a:avLst/>
          </a:prstGeom>
          <a:noFill/>
          <a:ln>
            <a:noFill/>
          </a:ln>
        </p:spPr>
      </p:pic>
      <p:sp>
        <p:nvSpPr>
          <p:cNvPr id="189" name="Google Shape;189;p36"/>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6"/>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Two Day - Tuesday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37"/>
          <p:cNvSpPr/>
          <p:nvPr/>
        </p:nvSpPr>
        <p:spPr>
          <a:xfrm>
            <a:off x="3042950" y="334875"/>
            <a:ext cx="3058200" cy="4473600"/>
          </a:xfrm>
          <a:prstGeom prst="rect">
            <a:avLst/>
          </a:prstGeom>
          <a:solidFill>
            <a:srgbClr val="77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7"/>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197" name="Google Shape;197;p37"/>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198" name="Google Shape;198;p37"/>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199" name="Google Shape;199;p37"/>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200" name="Google Shape;200;p37"/>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201" name="Google Shape;201;p37"/>
          <p:cNvSpPr txBox="1"/>
          <p:nvPr/>
        </p:nvSpPr>
        <p:spPr>
          <a:xfrm>
            <a:off x="518700" y="1977775"/>
            <a:ext cx="2274300" cy="260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9:00 kata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break</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10am Review of labs</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Icebreaker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Break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Window functions - CA 3.2.2</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-lunch 12:00 - 13:00</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202" name="Google Shape;202;p37"/>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203" name="Google Shape;203;p37"/>
          <p:cNvSpPr txBox="1"/>
          <p:nvPr/>
        </p:nvSpPr>
        <p:spPr>
          <a:xfrm>
            <a:off x="3206425" y="1653650"/>
            <a:ext cx="2694900" cy="30828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b="1" lang="en" sz="1100">
                <a:latin typeface="Montserrat"/>
                <a:ea typeface="Montserrat"/>
                <a:cs typeface="Montserrat"/>
                <a:sym typeface="Montserrat"/>
              </a:rPr>
              <a:t>Guest lecture 1pm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BOG - SQL views /stored procedures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Temporary tables - CA 3.2.3</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u="sng">
                <a:solidFill>
                  <a:schemeClr val="accent5"/>
                </a:solidFill>
                <a:latin typeface="Montserrat"/>
                <a:ea typeface="Montserrat"/>
                <a:cs typeface="Montserrat"/>
                <a:sym typeface="Montserrat"/>
                <a:hlinkClick r:id="rId7">
                  <a:extLst>
                    <a:ext uri="{A12FA001-AC4F-418D-AE19-62706E023703}">
                      <ahyp:hlinkClr val="tx"/>
                    </a:ext>
                  </a:extLst>
                </a:hlinkClick>
              </a:rPr>
              <a:t>Examples of self joins</a:t>
            </a:r>
            <a:r>
              <a:rPr b="1" lang="en" sz="1000">
                <a:solidFill>
                  <a:srgbClr val="222222"/>
                </a:solidFill>
                <a:latin typeface="Montserrat"/>
                <a:ea typeface="Montserrat"/>
                <a:cs typeface="Montserrat"/>
                <a:sym typeface="Montserrat"/>
              </a:rPr>
              <a: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000">
                <a:solidFill>
                  <a:srgbClr val="222222"/>
                </a:solidFill>
                <a:latin typeface="Montserrat"/>
                <a:ea typeface="Montserrat"/>
                <a:cs typeface="Montserrat"/>
                <a:sym typeface="Montserrat"/>
              </a:rPr>
              <a:t>Stretch - Self Joins - </a:t>
            </a:r>
            <a:r>
              <a:rPr b="1" lang="en" sz="1000">
                <a:solidFill>
                  <a:srgbClr val="222222"/>
                </a:solidFill>
                <a:latin typeface="Montserrat"/>
                <a:ea typeface="Montserrat"/>
                <a:cs typeface="Montserrat"/>
                <a:sym typeface="Montserrat"/>
              </a:rPr>
              <a:t> </a:t>
            </a:r>
            <a:r>
              <a:rPr b="1" lang="en" sz="1000" u="sng">
                <a:solidFill>
                  <a:schemeClr val="hlink"/>
                </a:solidFill>
                <a:latin typeface="Montserrat"/>
                <a:ea typeface="Montserrat"/>
                <a:cs typeface="Montserrat"/>
                <a:sym typeface="Montserrat"/>
                <a:hlinkClick r:id="rId8"/>
              </a:rPr>
              <a:t>w3 schools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000">
                <a:solidFill>
                  <a:srgbClr val="222222"/>
                </a:solidFill>
                <a:latin typeface="Montserrat"/>
                <a:ea typeface="Montserrat"/>
                <a:cs typeface="Montserrat"/>
                <a:sym typeface="Montserrat"/>
              </a:rPr>
              <a:t>Stretch - Cartesian product &amp; cross joins-</a:t>
            </a:r>
            <a:r>
              <a:rPr lang="en" sz="1000">
                <a:solidFill>
                  <a:srgbClr val="222222"/>
                </a:solidFill>
                <a:latin typeface="Montserrat"/>
                <a:ea typeface="Montserrat"/>
                <a:cs typeface="Montserrat"/>
                <a:sym typeface="Montserrat"/>
              </a:rPr>
              <a:t> </a:t>
            </a:r>
            <a:r>
              <a:rPr b="1" lang="en" sz="1000" u="sng">
                <a:solidFill>
                  <a:schemeClr val="hlink"/>
                </a:solidFill>
                <a:latin typeface="Montserrat"/>
                <a:ea typeface="Montserrat"/>
                <a:cs typeface="Montserrat"/>
                <a:sym typeface="Montserrat"/>
                <a:hlinkClick r:id="rId9"/>
              </a:rPr>
              <a:t>example with menu</a:t>
            </a:r>
            <a:endParaRPr b="1" sz="1000">
              <a:solidFill>
                <a:srgbClr val="222222"/>
              </a:solidFill>
              <a:latin typeface="Montserrat"/>
              <a:ea typeface="Montserrat"/>
              <a:cs typeface="Montserrat"/>
              <a:sym typeface="Montserrat"/>
            </a:endParaRPr>
          </a:p>
          <a:p>
            <a:pPr indent="-292100" lvl="0" marL="457200" rtl="0" algn="l">
              <a:spcBef>
                <a:spcPts val="0"/>
              </a:spcBef>
              <a:spcAft>
                <a:spcPts val="0"/>
              </a:spcAft>
              <a:buClr>
                <a:srgbClr val="222222"/>
              </a:buClr>
              <a:buSzPts val="1000"/>
              <a:buFont typeface="Montserrat"/>
              <a:buChar char="-"/>
            </a:pPr>
            <a:r>
              <a:rPr lang="en" sz="1000">
                <a:solidFill>
                  <a:srgbClr val="222222"/>
                </a:solidFill>
                <a:latin typeface="Montserrat"/>
                <a:ea typeface="Montserrat"/>
                <a:cs typeface="Montserrat"/>
                <a:sym typeface="Montserrat"/>
              </a:rPr>
              <a:t>5 min getupanddance break</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Self contained sub queries- CA 3.4.4</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Sub queries +where -CA 3.5.1,2,3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000">
                <a:solidFill>
                  <a:srgbClr val="222222"/>
                </a:solidFill>
                <a:latin typeface="Montserrat"/>
                <a:ea typeface="Montserrat"/>
                <a:cs typeface="Montserrat"/>
                <a:sym typeface="Montserrat"/>
              </a:rPr>
              <a:t>-fresh air break 20 mins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204" name="Google Shape;204;p37"/>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-&gt;TA assisted Lab Groups 16:30-</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Unit 3 Labs:</a:t>
            </a:r>
            <a:endParaRPr b="1" sz="1000">
              <a:solidFill>
                <a:srgbClr val="222222"/>
              </a:solidFill>
              <a:latin typeface="Montserrat"/>
              <a:ea typeface="Montserrat"/>
              <a:cs typeface="Montserrat"/>
              <a:sym typeface="Montserrat"/>
            </a:endParaRPr>
          </a:p>
          <a:p>
            <a:pPr indent="0" lvl="0" marL="0" rtl="0" algn="r">
              <a:lnSpc>
                <a:spcPct val="150000"/>
              </a:lnSpc>
              <a:spcBef>
                <a:spcPts val="0"/>
              </a:spcBef>
              <a:spcAft>
                <a:spcPts val="0"/>
              </a:spcAft>
              <a:buNone/>
            </a:pPr>
            <a:r>
              <a:rPr b="1" lang="en" sz="1000">
                <a:solidFill>
                  <a:srgbClr val="222222"/>
                </a:solidFill>
                <a:latin typeface="Montserrat"/>
                <a:ea typeface="Montserrat"/>
                <a:cs typeface="Montserrat"/>
                <a:sym typeface="Montserrat"/>
              </a:rPr>
              <a:t>	</a:t>
            </a:r>
            <a:r>
              <a:rPr i="1" lang="en" sz="1000">
                <a:solidFill>
                  <a:srgbClr val="222222"/>
                </a:solidFill>
                <a:latin typeface="Montserrat"/>
                <a:ea typeface="Montserrat"/>
                <a:cs typeface="Montserrat"/>
                <a:sym typeface="Montserrat"/>
              </a:rPr>
              <a:t>s</a:t>
            </a:r>
            <a:r>
              <a:rPr i="1" lang="en" sz="1000">
                <a:solidFill>
                  <a:srgbClr val="222222"/>
                </a:solidFill>
                <a:latin typeface="Montserrat"/>
                <a:ea typeface="Montserrat"/>
                <a:cs typeface="Montserrat"/>
                <a:sym typeface="Montserrat"/>
              </a:rPr>
              <a:t>tretch - Lab SQL self cross Join</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000">
                <a:solidFill>
                  <a:srgbClr val="222222"/>
                </a:solidFill>
                <a:latin typeface="Montserrat"/>
                <a:ea typeface="Montserrat"/>
                <a:cs typeface="Montserrat"/>
                <a:sym typeface="Montserrat"/>
              </a:rPr>
              <a:t>Skip lab on normalisation! </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000">
                <a:solidFill>
                  <a:srgbClr val="222222"/>
                </a:solidFill>
                <a:latin typeface="Montserrat"/>
                <a:ea typeface="Montserrat"/>
                <a:cs typeface="Montserrat"/>
                <a:sym typeface="Montserrat"/>
              </a:rPr>
              <a:t>	</a:t>
            </a:r>
            <a:r>
              <a:rPr b="1" lang="en" sz="1000">
                <a:solidFill>
                  <a:srgbClr val="222222"/>
                </a:solidFill>
                <a:latin typeface="Montserrat"/>
                <a:ea typeface="Montserrat"/>
                <a:cs typeface="Montserrat"/>
                <a:sym typeface="Montserrat"/>
              </a:rPr>
              <a:t>Lab SQL subqueries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8"/>
          <p:cNvSpPr txBox="1"/>
          <p:nvPr/>
        </p:nvSpPr>
        <p:spPr>
          <a:xfrm>
            <a:off x="492825" y="1564788"/>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a:t>
            </a:r>
            <a:endParaRPr sz="2300">
              <a:solidFill>
                <a:srgbClr val="2DC5FA"/>
              </a:solidFill>
              <a:latin typeface="Work Sans Regular"/>
              <a:ea typeface="Work Sans Regular"/>
              <a:cs typeface="Work Sans Regular"/>
              <a:sym typeface="Work Sans Regular"/>
            </a:endParaRPr>
          </a:p>
        </p:txBody>
      </p:sp>
      <p:sp>
        <p:nvSpPr>
          <p:cNvPr id="210" name="Google Shape;210;p38"/>
          <p:cNvSpPr txBox="1"/>
          <p:nvPr/>
        </p:nvSpPr>
        <p:spPr>
          <a:xfrm>
            <a:off x="612450" y="2013713"/>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211" name="Google Shape;211;p38"/>
          <p:cNvSpPr txBox="1"/>
          <p:nvPr/>
        </p:nvSpPr>
        <p:spPr>
          <a:xfrm>
            <a:off x="612450" y="2377013"/>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212" name="Google Shape;212;p38"/>
          <p:cNvSpPr txBox="1"/>
          <p:nvPr/>
        </p:nvSpPr>
        <p:spPr>
          <a:xfrm>
            <a:off x="612450" y="2745013"/>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213" name="Google Shape;213;p38"/>
          <p:cNvSpPr txBox="1"/>
          <p:nvPr/>
        </p:nvSpPr>
        <p:spPr>
          <a:xfrm>
            <a:off x="612450" y="3134638"/>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214" name="Google Shape;214;p38"/>
          <p:cNvSpPr txBox="1"/>
          <p:nvPr/>
        </p:nvSpPr>
        <p:spPr>
          <a:xfrm>
            <a:off x="612450" y="3520213"/>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pic>
        <p:nvPicPr>
          <p:cNvPr id="215" name="Google Shape;215;p38"/>
          <p:cNvPicPr preferRelativeResize="0"/>
          <p:nvPr/>
        </p:nvPicPr>
        <p:blipFill>
          <a:blip r:embed="rId4">
            <a:alphaModFix/>
          </a:blip>
          <a:stretch>
            <a:fillRect/>
          </a:stretch>
        </p:blipFill>
        <p:spPr>
          <a:xfrm>
            <a:off x="5925050" y="700173"/>
            <a:ext cx="2627247" cy="1748252"/>
          </a:xfrm>
          <a:prstGeom prst="rect">
            <a:avLst/>
          </a:prstGeom>
          <a:noFill/>
          <a:ln>
            <a:noFill/>
          </a:ln>
        </p:spPr>
      </p:pic>
      <p:pic>
        <p:nvPicPr>
          <p:cNvPr id="216" name="Google Shape;216;p38"/>
          <p:cNvPicPr preferRelativeResize="0"/>
          <p:nvPr/>
        </p:nvPicPr>
        <p:blipFill>
          <a:blip r:embed="rId5">
            <a:alphaModFix/>
          </a:blip>
          <a:stretch>
            <a:fillRect/>
          </a:stretch>
        </p:blipFill>
        <p:spPr>
          <a:xfrm>
            <a:off x="6394223" y="2503650"/>
            <a:ext cx="2158073" cy="1438724"/>
          </a:xfrm>
          <a:prstGeom prst="rect">
            <a:avLst/>
          </a:prstGeom>
          <a:noFill/>
          <a:ln>
            <a:noFill/>
          </a:ln>
        </p:spPr>
      </p:pic>
      <p:pic>
        <p:nvPicPr>
          <p:cNvPr id="217" name="Google Shape;217;p38"/>
          <p:cNvPicPr preferRelativeResize="0"/>
          <p:nvPr/>
        </p:nvPicPr>
        <p:blipFill>
          <a:blip r:embed="rId6">
            <a:alphaModFix/>
          </a:blip>
          <a:stretch>
            <a:fillRect/>
          </a:stretch>
        </p:blipFill>
        <p:spPr>
          <a:xfrm>
            <a:off x="5041750" y="2503650"/>
            <a:ext cx="1275399" cy="1913525"/>
          </a:xfrm>
          <a:prstGeom prst="rect">
            <a:avLst/>
          </a:prstGeom>
          <a:noFill/>
          <a:ln>
            <a:noFill/>
          </a:ln>
        </p:spPr>
      </p:pic>
      <p:pic>
        <p:nvPicPr>
          <p:cNvPr id="218" name="Google Shape;218;p38"/>
          <p:cNvPicPr preferRelativeResize="0"/>
          <p:nvPr/>
        </p:nvPicPr>
        <p:blipFill rotWithShape="1">
          <a:blip r:embed="rId7">
            <a:alphaModFix/>
          </a:blip>
          <a:srcRect b="0" l="29394" r="16322" t="0"/>
          <a:stretch/>
        </p:blipFill>
        <p:spPr>
          <a:xfrm>
            <a:off x="4623900" y="931800"/>
            <a:ext cx="1222254" cy="15012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39"/>
          <p:cNvSpPr txBox="1"/>
          <p:nvPr/>
        </p:nvSpPr>
        <p:spPr>
          <a:xfrm>
            <a:off x="621275" y="540175"/>
            <a:ext cx="34062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2DC5FA"/>
                </a:solidFill>
                <a:latin typeface="Work Sans"/>
                <a:ea typeface="Work Sans"/>
                <a:cs typeface="Work Sans"/>
                <a:sym typeface="Work Sans"/>
              </a:rPr>
              <a:t>Window functions</a:t>
            </a:r>
            <a:endParaRPr b="1" i="1" sz="2500">
              <a:solidFill>
                <a:srgbClr val="2DC5FA"/>
              </a:solidFill>
              <a:latin typeface="Work Sans"/>
              <a:ea typeface="Work Sans"/>
              <a:cs typeface="Work Sans"/>
              <a:sym typeface="Work Sans"/>
            </a:endParaRPr>
          </a:p>
        </p:txBody>
      </p:sp>
      <p:pic>
        <p:nvPicPr>
          <p:cNvPr id="224" name="Google Shape;224;p39"/>
          <p:cNvPicPr preferRelativeResize="0"/>
          <p:nvPr/>
        </p:nvPicPr>
        <p:blipFill>
          <a:blip r:embed="rId4">
            <a:alphaModFix/>
          </a:blip>
          <a:stretch>
            <a:fillRect/>
          </a:stretch>
        </p:blipFill>
        <p:spPr>
          <a:xfrm>
            <a:off x="276176" y="1158450"/>
            <a:ext cx="8994125" cy="2311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40"/>
          <p:cNvSpPr txBox="1"/>
          <p:nvPr/>
        </p:nvSpPr>
        <p:spPr>
          <a:xfrm>
            <a:off x="621275" y="540175"/>
            <a:ext cx="34062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2DC5FA"/>
                </a:solidFill>
                <a:latin typeface="Work Sans"/>
                <a:ea typeface="Work Sans"/>
                <a:cs typeface="Work Sans"/>
                <a:sym typeface="Work Sans"/>
              </a:rPr>
              <a:t>Window functions</a:t>
            </a:r>
            <a:endParaRPr b="1" i="1" sz="2500">
              <a:solidFill>
                <a:srgbClr val="2DC5FA"/>
              </a:solidFill>
              <a:latin typeface="Work Sans"/>
              <a:ea typeface="Work Sans"/>
              <a:cs typeface="Work Sans"/>
              <a:sym typeface="Work Sans"/>
            </a:endParaRPr>
          </a:p>
        </p:txBody>
      </p:sp>
      <p:pic>
        <p:nvPicPr>
          <p:cNvPr id="230" name="Google Shape;230;p40"/>
          <p:cNvPicPr preferRelativeResize="0"/>
          <p:nvPr/>
        </p:nvPicPr>
        <p:blipFill>
          <a:blip r:embed="rId4">
            <a:alphaModFix/>
          </a:blip>
          <a:stretch>
            <a:fillRect/>
          </a:stretch>
        </p:blipFill>
        <p:spPr>
          <a:xfrm>
            <a:off x="3227225" y="1083275"/>
            <a:ext cx="5235575" cy="3502050"/>
          </a:xfrm>
          <a:prstGeom prst="rect">
            <a:avLst/>
          </a:prstGeom>
          <a:noFill/>
          <a:ln>
            <a:noFill/>
          </a:ln>
        </p:spPr>
      </p:pic>
      <p:sp>
        <p:nvSpPr>
          <p:cNvPr id="231" name="Google Shape;231;p40"/>
          <p:cNvSpPr txBox="1"/>
          <p:nvPr/>
        </p:nvSpPr>
        <p:spPr>
          <a:xfrm>
            <a:off x="535975" y="1194200"/>
            <a:ext cx="2238000" cy="3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Select SUM(sale)</a:t>
            </a:r>
            <a:endParaRPr/>
          </a:p>
          <a:p>
            <a:pPr indent="0" lvl="0" marL="0" rtl="0" algn="l">
              <a:spcBef>
                <a:spcPts val="0"/>
              </a:spcBef>
              <a:spcAft>
                <a:spcPts val="0"/>
              </a:spcAft>
              <a:buNone/>
            </a:pPr>
            <a:r>
              <a:rPr lang="en" u="sng"/>
              <a:t>OVER</a:t>
            </a:r>
            <a:r>
              <a:rPr lang="en"/>
              <a:t> (</a:t>
            </a:r>
            <a:endParaRPr/>
          </a:p>
          <a:p>
            <a:pPr indent="0" lvl="0" marL="0" rtl="0" algn="l">
              <a:spcBef>
                <a:spcPts val="0"/>
              </a:spcBef>
              <a:spcAft>
                <a:spcPts val="0"/>
              </a:spcAft>
              <a:buNone/>
            </a:pPr>
            <a:r>
              <a:rPr lang="en" u="sng"/>
              <a:t>Partition BY</a:t>
            </a:r>
            <a:r>
              <a:rPr lang="en"/>
              <a:t> fiscal_year)</a:t>
            </a:r>
            <a:endParaRPr/>
          </a:p>
          <a:p>
            <a:pPr indent="0" lvl="0" marL="0" rtl="0" algn="l">
              <a:spcBef>
                <a:spcPts val="0"/>
              </a:spcBef>
              <a:spcAft>
                <a:spcPts val="0"/>
              </a:spcAft>
              <a:buNone/>
            </a:pPr>
            <a:r>
              <a:rPr lang="en"/>
              <a:t>As ‘total_sales’</a:t>
            </a:r>
            <a:endParaRPr/>
          </a:p>
          <a:p>
            <a:pPr indent="0" lvl="0" marL="0" rtl="0" algn="l">
              <a:spcBef>
                <a:spcPts val="0"/>
              </a:spcBef>
              <a:spcAft>
                <a:spcPts val="0"/>
              </a:spcAft>
              <a:buNone/>
            </a:pPr>
            <a:r>
              <a:rPr lang="en"/>
              <a:t>From salestable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Aggregation eg SUM()</a:t>
            </a:r>
            <a:endParaRPr/>
          </a:p>
          <a:p>
            <a:pPr indent="0" lvl="0" marL="0" rtl="0" algn="l">
              <a:spcBef>
                <a:spcPts val="0"/>
              </a:spcBef>
              <a:spcAft>
                <a:spcPts val="0"/>
              </a:spcAft>
              <a:buNone/>
            </a:pPr>
            <a:r>
              <a:rPr b="1" lang="en"/>
              <a:t>OVER </a:t>
            </a:r>
            <a:endParaRPr/>
          </a:p>
          <a:p>
            <a:pPr indent="0" lvl="0" marL="0" rtl="0" algn="l">
              <a:spcBef>
                <a:spcPts val="0"/>
              </a:spcBef>
              <a:spcAft>
                <a:spcPts val="0"/>
              </a:spcAft>
              <a:buNone/>
            </a:pPr>
            <a:r>
              <a:rPr b="1" lang="en"/>
              <a:t>Partition </a:t>
            </a:r>
            <a:r>
              <a:rPr lang="en"/>
              <a:t>by fiscal_year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50">
                <a:solidFill>
                  <a:srgbClr val="DD4A68"/>
                </a:solidFill>
                <a:highlight>
                  <a:srgbClr val="F8F8F8"/>
                </a:highlight>
                <a:latin typeface="Courier New"/>
                <a:ea typeface="Courier New"/>
                <a:cs typeface="Courier New"/>
                <a:sym typeface="Courier New"/>
              </a:rPr>
              <a:t>SUM</a:t>
            </a:r>
            <a:r>
              <a:rPr lang="en" sz="1850">
                <a:solidFill>
                  <a:srgbClr val="999999"/>
                </a:solidFill>
                <a:highlight>
                  <a:srgbClr val="F8F8F8"/>
                </a:highlight>
                <a:latin typeface="Courier New"/>
                <a:ea typeface="Courier New"/>
                <a:cs typeface="Courier New"/>
                <a:sym typeface="Courier New"/>
              </a:rPr>
              <a:t>(</a:t>
            </a:r>
            <a:r>
              <a:rPr lang="en" sz="1850">
                <a:solidFill>
                  <a:schemeClr val="dk1"/>
                </a:solidFill>
                <a:highlight>
                  <a:srgbClr val="F8F8F8"/>
                </a:highlight>
                <a:latin typeface="Courier New"/>
                <a:ea typeface="Courier New"/>
                <a:cs typeface="Courier New"/>
                <a:sym typeface="Courier New"/>
              </a:rPr>
              <a:t>profit</a:t>
            </a:r>
            <a:r>
              <a:rPr lang="en" sz="1850">
                <a:solidFill>
                  <a:srgbClr val="999999"/>
                </a:solidFill>
                <a:highlight>
                  <a:srgbClr val="F8F8F8"/>
                </a:highlight>
                <a:latin typeface="Courier New"/>
                <a:ea typeface="Courier New"/>
                <a:cs typeface="Courier New"/>
                <a:sym typeface="Courier New"/>
              </a:rPr>
              <a:t>)</a:t>
            </a:r>
            <a:r>
              <a:rPr lang="en" sz="1850">
                <a:solidFill>
                  <a:schemeClr val="dk1"/>
                </a:solidFill>
                <a:highlight>
                  <a:srgbClr val="F8F8F8"/>
                </a:highlight>
                <a:latin typeface="Courier New"/>
                <a:ea typeface="Courier New"/>
                <a:cs typeface="Courier New"/>
                <a:sym typeface="Courier New"/>
              </a:rPr>
              <a:t> </a:t>
            </a:r>
            <a:r>
              <a:rPr lang="en" sz="1850">
                <a:solidFill>
                  <a:srgbClr val="0077AA"/>
                </a:solidFill>
                <a:highlight>
                  <a:srgbClr val="F8F8F8"/>
                </a:highlight>
                <a:latin typeface="Courier New"/>
                <a:ea typeface="Courier New"/>
                <a:cs typeface="Courier New"/>
                <a:sym typeface="Courier New"/>
              </a:rPr>
              <a:t>OVER</a:t>
            </a:r>
            <a:r>
              <a:rPr lang="en" sz="1850">
                <a:solidFill>
                  <a:srgbClr val="999999"/>
                </a:solidFill>
                <a:highlight>
                  <a:srgbClr val="F8F8F8"/>
                </a:highlight>
                <a:latin typeface="Courier New"/>
                <a:ea typeface="Courier New"/>
                <a:cs typeface="Courier New"/>
                <a:sym typeface="Courier New"/>
              </a:rPr>
              <a:t>(</a:t>
            </a:r>
            <a:r>
              <a:rPr lang="en" sz="1850">
                <a:solidFill>
                  <a:srgbClr val="0077AA"/>
                </a:solidFill>
                <a:highlight>
                  <a:srgbClr val="F8F8F8"/>
                </a:highlight>
                <a:latin typeface="Courier New"/>
                <a:ea typeface="Courier New"/>
                <a:cs typeface="Courier New"/>
                <a:sym typeface="Courier New"/>
              </a:rPr>
              <a:t>PARTITION</a:t>
            </a:r>
            <a:r>
              <a:rPr lang="en" sz="1850">
                <a:solidFill>
                  <a:schemeClr val="dk1"/>
                </a:solidFill>
                <a:highlight>
                  <a:srgbClr val="F8F8F8"/>
                </a:highlight>
                <a:latin typeface="Courier New"/>
                <a:ea typeface="Courier New"/>
                <a:cs typeface="Courier New"/>
                <a:sym typeface="Courier New"/>
              </a:rPr>
              <a:t> </a:t>
            </a:r>
            <a:r>
              <a:rPr lang="en" sz="1850">
                <a:solidFill>
                  <a:srgbClr val="0077AA"/>
                </a:solidFill>
                <a:highlight>
                  <a:srgbClr val="F8F8F8"/>
                </a:highlight>
                <a:latin typeface="Courier New"/>
                <a:ea typeface="Courier New"/>
                <a:cs typeface="Courier New"/>
                <a:sym typeface="Courier New"/>
              </a:rPr>
              <a:t>BY</a:t>
            </a:r>
            <a:r>
              <a:rPr lang="en" sz="1850">
                <a:solidFill>
                  <a:schemeClr val="dk1"/>
                </a:solidFill>
                <a:highlight>
                  <a:srgbClr val="F8F8F8"/>
                </a:highlight>
                <a:latin typeface="Courier New"/>
                <a:ea typeface="Courier New"/>
                <a:cs typeface="Courier New"/>
                <a:sym typeface="Courier New"/>
              </a:rPr>
              <a:t> country</a:t>
            </a:r>
            <a:r>
              <a:rPr lang="en" sz="1850">
                <a:solidFill>
                  <a:srgbClr val="999999"/>
                </a:solidFill>
                <a:highlight>
                  <a:srgbClr val="F8F8F8"/>
                </a:highlight>
                <a:latin typeface="Courier New"/>
                <a:ea typeface="Courier New"/>
                <a:cs typeface="Courier New"/>
                <a:sym typeface="Courier New"/>
              </a:rPr>
              <a:t>)</a:t>
            </a:r>
            <a:endParaRPr sz="2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41"/>
          <p:cNvSpPr txBox="1"/>
          <p:nvPr/>
        </p:nvSpPr>
        <p:spPr>
          <a:xfrm>
            <a:off x="621275" y="540175"/>
            <a:ext cx="34062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2DC5FA"/>
                </a:solidFill>
                <a:latin typeface="Work Sans"/>
                <a:ea typeface="Work Sans"/>
                <a:cs typeface="Work Sans"/>
                <a:sym typeface="Work Sans"/>
              </a:rPr>
              <a:t>Window functions</a:t>
            </a:r>
            <a:endParaRPr b="1" i="1" sz="2500">
              <a:solidFill>
                <a:srgbClr val="2DC5FA"/>
              </a:solidFill>
              <a:latin typeface="Work Sans"/>
              <a:ea typeface="Work Sans"/>
              <a:cs typeface="Work Sans"/>
              <a:sym typeface="Work Sans"/>
            </a:endParaRPr>
          </a:p>
        </p:txBody>
      </p:sp>
      <p:pic>
        <p:nvPicPr>
          <p:cNvPr id="237" name="Google Shape;237;p41"/>
          <p:cNvPicPr preferRelativeResize="0"/>
          <p:nvPr/>
        </p:nvPicPr>
        <p:blipFill>
          <a:blip r:embed="rId4">
            <a:alphaModFix/>
          </a:blip>
          <a:stretch>
            <a:fillRect/>
          </a:stretch>
        </p:blipFill>
        <p:spPr>
          <a:xfrm>
            <a:off x="829425" y="1290125"/>
            <a:ext cx="7940650" cy="2988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42"/>
          <p:cNvSpPr txBox="1"/>
          <p:nvPr/>
        </p:nvSpPr>
        <p:spPr>
          <a:xfrm>
            <a:off x="621275" y="540175"/>
            <a:ext cx="34062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2DC5FA"/>
                </a:solidFill>
                <a:latin typeface="Work Sans"/>
                <a:ea typeface="Work Sans"/>
                <a:cs typeface="Work Sans"/>
                <a:sym typeface="Work Sans"/>
              </a:rPr>
              <a:t>Window functions</a:t>
            </a:r>
            <a:endParaRPr b="1" i="1" sz="2500">
              <a:solidFill>
                <a:srgbClr val="2DC5FA"/>
              </a:solidFill>
              <a:latin typeface="Work Sans"/>
              <a:ea typeface="Work Sans"/>
              <a:cs typeface="Work Sans"/>
              <a:sym typeface="Work Sans"/>
            </a:endParaRPr>
          </a:p>
        </p:txBody>
      </p:sp>
      <p:sp>
        <p:nvSpPr>
          <p:cNvPr id="243" name="Google Shape;243;p42"/>
          <p:cNvSpPr txBox="1"/>
          <p:nvPr/>
        </p:nvSpPr>
        <p:spPr>
          <a:xfrm>
            <a:off x="693000" y="1286525"/>
            <a:ext cx="7758000" cy="3129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Window = “Partition” (PARTITION BY)  + “Ordering” (ORDER BY) +  “Frame” (ROW/RANGE)</a:t>
            </a:r>
            <a:endParaRPr sz="1600">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OVER defines the set where the function will be applied</a:t>
            </a:r>
            <a:endParaRPr sz="16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OVER (</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		PARTITION BY -&gt; Divides the set in “chunks” where the function is applied independently (similar to  GROUP BY)</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		ORDER BY -&gt; How to sort the elements within the partition</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		ROW or RANGE -&gt; Set “boundaries” within each “chunk”</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             ) [AS alias]</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rgbClr val="000000"/>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43"/>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WINDOW = </a:t>
            </a:r>
            <a:r>
              <a:rPr b="1" lang="en" sz="2100">
                <a:solidFill>
                  <a:srgbClr val="FF0000"/>
                </a:solidFill>
                <a:latin typeface="Montserrat"/>
                <a:ea typeface="Montserrat"/>
                <a:cs typeface="Montserrat"/>
                <a:sym typeface="Montserrat"/>
              </a:rPr>
              <a:t>PARTITION</a:t>
            </a:r>
            <a:r>
              <a:rPr b="1" lang="en" sz="2100">
                <a:solidFill>
                  <a:srgbClr val="434343"/>
                </a:solidFill>
                <a:latin typeface="Montserrat"/>
                <a:ea typeface="Montserrat"/>
                <a:cs typeface="Montserrat"/>
                <a:sym typeface="Montserrat"/>
              </a:rPr>
              <a:t> + </a:t>
            </a:r>
            <a:r>
              <a:rPr b="1" lang="en" sz="2100">
                <a:solidFill>
                  <a:srgbClr val="93C47D"/>
                </a:solidFill>
                <a:latin typeface="Montserrat"/>
                <a:ea typeface="Montserrat"/>
                <a:cs typeface="Montserrat"/>
                <a:sym typeface="Montserrat"/>
              </a:rPr>
              <a:t>ORDER</a:t>
            </a:r>
            <a:r>
              <a:rPr b="1" lang="en" sz="2100">
                <a:solidFill>
                  <a:srgbClr val="434343"/>
                </a:solidFill>
                <a:latin typeface="Montserrat"/>
                <a:ea typeface="Montserrat"/>
                <a:cs typeface="Montserrat"/>
                <a:sym typeface="Montserrat"/>
              </a:rPr>
              <a:t> + </a:t>
            </a:r>
            <a:r>
              <a:rPr b="1" lang="en" sz="2100">
                <a:solidFill>
                  <a:srgbClr val="2DC5FA"/>
                </a:solidFill>
                <a:latin typeface="Montserrat"/>
                <a:ea typeface="Montserrat"/>
                <a:cs typeface="Montserrat"/>
                <a:sym typeface="Montserrat"/>
              </a:rPr>
              <a:t>FRAME</a:t>
            </a:r>
            <a:endParaRPr b="0" i="0" sz="2100" u="none" cap="none" strike="noStrike">
              <a:solidFill>
                <a:srgbClr val="2DC5FA"/>
              </a:solidFill>
              <a:latin typeface="Montserrat"/>
              <a:ea typeface="Montserrat"/>
              <a:cs typeface="Montserrat"/>
              <a:sym typeface="Montserrat"/>
            </a:endParaRPr>
          </a:p>
        </p:txBody>
      </p:sp>
      <p:sp>
        <p:nvSpPr>
          <p:cNvPr id="249" name="Google Shape;249;p4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50" name="Google Shape;250;p43"/>
          <p:cNvSpPr/>
          <p:nvPr/>
        </p:nvSpPr>
        <p:spPr>
          <a:xfrm>
            <a:off x="738200" y="1726400"/>
            <a:ext cx="3297900" cy="2655000"/>
          </a:xfrm>
          <a:prstGeom prst="rect">
            <a:avLst/>
          </a:prstGeom>
          <a:noFill/>
          <a:ln cap="flat" cmpd="sng" w="28575">
            <a:solidFill>
              <a:srgbClr val="595959"/>
            </a:solidFill>
            <a:prstDash val="solid"/>
            <a:round/>
            <a:headEnd len="sm" w="sm" type="none"/>
            <a:tailEnd len="sm" w="sm" type="none"/>
          </a:ln>
          <a:effectLst>
            <a:outerShdw blurRad="57150" rotWithShape="0" algn="bl" dir="6720000" dist="19050">
              <a:srgbClr val="FFFFFF">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3"/>
          <p:cNvSpPr/>
          <p:nvPr/>
        </p:nvSpPr>
        <p:spPr>
          <a:xfrm>
            <a:off x="4853000" y="1726400"/>
            <a:ext cx="3297900" cy="2655000"/>
          </a:xfrm>
          <a:prstGeom prst="rect">
            <a:avLst/>
          </a:prstGeom>
          <a:noFill/>
          <a:ln cap="flat" cmpd="sng" w="28575">
            <a:solidFill>
              <a:srgbClr val="595959"/>
            </a:solidFill>
            <a:prstDash val="solid"/>
            <a:round/>
            <a:headEnd len="sm" w="sm" type="none"/>
            <a:tailEnd len="sm" w="sm" type="none"/>
          </a:ln>
          <a:effectLst>
            <a:outerShdw blurRad="57150" rotWithShape="0" algn="bl" dir="6720000" dist="19050">
              <a:srgbClr val="FFFFFF">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 name="Google Shape;252;p43"/>
          <p:cNvCxnSpPr>
            <a:stCxn id="250" idx="3"/>
            <a:endCxn id="251" idx="1"/>
          </p:cNvCxnSpPr>
          <p:nvPr/>
        </p:nvCxnSpPr>
        <p:spPr>
          <a:xfrm>
            <a:off x="4036100" y="3053900"/>
            <a:ext cx="816900" cy="0"/>
          </a:xfrm>
          <a:prstGeom prst="straightConnector1">
            <a:avLst/>
          </a:prstGeom>
          <a:noFill/>
          <a:ln cap="flat" cmpd="sng" w="28575">
            <a:solidFill>
              <a:srgbClr val="595959"/>
            </a:solidFill>
            <a:prstDash val="solid"/>
            <a:round/>
            <a:headEnd len="med" w="med" type="none"/>
            <a:tailEnd len="med" w="med" type="triangle"/>
          </a:ln>
        </p:spPr>
      </p:cxnSp>
      <p:sp>
        <p:nvSpPr>
          <p:cNvPr id="253" name="Google Shape;253;p43"/>
          <p:cNvSpPr/>
          <p:nvPr/>
        </p:nvSpPr>
        <p:spPr>
          <a:xfrm>
            <a:off x="4869650" y="1738325"/>
            <a:ext cx="1333500" cy="1262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3"/>
          <p:cNvSpPr/>
          <p:nvPr/>
        </p:nvSpPr>
        <p:spPr>
          <a:xfrm>
            <a:off x="4869650" y="3000425"/>
            <a:ext cx="1333500" cy="1380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3"/>
          <p:cNvSpPr/>
          <p:nvPr/>
        </p:nvSpPr>
        <p:spPr>
          <a:xfrm>
            <a:off x="6205525" y="1738325"/>
            <a:ext cx="1333500" cy="12621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3"/>
          <p:cNvSpPr/>
          <p:nvPr/>
        </p:nvSpPr>
        <p:spPr>
          <a:xfrm>
            <a:off x="6205525" y="2998006"/>
            <a:ext cx="1333500" cy="13809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3"/>
          <p:cNvSpPr/>
          <p:nvPr/>
        </p:nvSpPr>
        <p:spPr>
          <a:xfrm>
            <a:off x="7560475" y="1738325"/>
            <a:ext cx="590400" cy="711300"/>
          </a:xfrm>
          <a:prstGeom prst="rect">
            <a:avLst/>
          </a:prstGeom>
          <a:no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3"/>
          <p:cNvSpPr/>
          <p:nvPr/>
        </p:nvSpPr>
        <p:spPr>
          <a:xfrm>
            <a:off x="7560475" y="2424125"/>
            <a:ext cx="590400" cy="583500"/>
          </a:xfrm>
          <a:prstGeom prst="rect">
            <a:avLst/>
          </a:prstGeom>
          <a:no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3"/>
          <p:cNvSpPr/>
          <p:nvPr/>
        </p:nvSpPr>
        <p:spPr>
          <a:xfrm>
            <a:off x="7560475" y="3033725"/>
            <a:ext cx="590400" cy="583500"/>
          </a:xfrm>
          <a:prstGeom prst="rect">
            <a:avLst/>
          </a:prstGeom>
          <a:no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3"/>
          <p:cNvSpPr/>
          <p:nvPr/>
        </p:nvSpPr>
        <p:spPr>
          <a:xfrm>
            <a:off x="7560475" y="3617225"/>
            <a:ext cx="590400" cy="762000"/>
          </a:xfrm>
          <a:prstGeom prst="rect">
            <a:avLst/>
          </a:prstGeom>
          <a:no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3"/>
          <p:cNvSpPr/>
          <p:nvPr/>
        </p:nvSpPr>
        <p:spPr>
          <a:xfrm>
            <a:off x="8143875" y="1726419"/>
            <a:ext cx="492900" cy="2655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3"/>
          <p:cNvSpPr txBox="1"/>
          <p:nvPr/>
        </p:nvSpPr>
        <p:spPr>
          <a:xfrm>
            <a:off x="5038725" y="23145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Partition</a:t>
            </a:r>
            <a:endParaRPr/>
          </a:p>
        </p:txBody>
      </p:sp>
      <p:sp>
        <p:nvSpPr>
          <p:cNvPr id="263" name="Google Shape;263;p43"/>
          <p:cNvSpPr txBox="1"/>
          <p:nvPr/>
        </p:nvSpPr>
        <p:spPr>
          <a:xfrm>
            <a:off x="5038725" y="35337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Partition</a:t>
            </a:r>
            <a:endParaRPr/>
          </a:p>
        </p:txBody>
      </p:sp>
      <p:cxnSp>
        <p:nvCxnSpPr>
          <p:cNvPr id="264" name="Google Shape;264;p43"/>
          <p:cNvCxnSpPr/>
          <p:nvPr/>
        </p:nvCxnSpPr>
        <p:spPr>
          <a:xfrm>
            <a:off x="6893725" y="2164550"/>
            <a:ext cx="0" cy="738300"/>
          </a:xfrm>
          <a:prstGeom prst="straightConnector1">
            <a:avLst/>
          </a:prstGeom>
          <a:noFill/>
          <a:ln cap="flat" cmpd="sng" w="28575">
            <a:solidFill>
              <a:srgbClr val="595959"/>
            </a:solidFill>
            <a:prstDash val="solid"/>
            <a:round/>
            <a:headEnd len="med" w="med" type="none"/>
            <a:tailEnd len="med" w="med" type="triangle"/>
          </a:ln>
        </p:spPr>
      </p:cxnSp>
      <p:cxnSp>
        <p:nvCxnSpPr>
          <p:cNvPr id="265" name="Google Shape;265;p43"/>
          <p:cNvCxnSpPr/>
          <p:nvPr/>
        </p:nvCxnSpPr>
        <p:spPr>
          <a:xfrm>
            <a:off x="6893725" y="3459950"/>
            <a:ext cx="0" cy="738300"/>
          </a:xfrm>
          <a:prstGeom prst="straightConnector1">
            <a:avLst/>
          </a:prstGeom>
          <a:noFill/>
          <a:ln cap="flat" cmpd="sng" w="28575">
            <a:solidFill>
              <a:srgbClr val="595959"/>
            </a:solidFill>
            <a:prstDash val="solid"/>
            <a:round/>
            <a:headEnd len="med" w="med" type="none"/>
            <a:tailEnd len="med" w="med" type="triangle"/>
          </a:ln>
        </p:spPr>
      </p:cxnSp>
      <p:sp>
        <p:nvSpPr>
          <p:cNvPr id="266" name="Google Shape;266;p43"/>
          <p:cNvSpPr txBox="1"/>
          <p:nvPr/>
        </p:nvSpPr>
        <p:spPr>
          <a:xfrm>
            <a:off x="6486525" y="17811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Order</a:t>
            </a:r>
            <a:endParaRPr/>
          </a:p>
        </p:txBody>
      </p:sp>
      <p:sp>
        <p:nvSpPr>
          <p:cNvPr id="267" name="Google Shape;267;p43"/>
          <p:cNvSpPr txBox="1"/>
          <p:nvPr/>
        </p:nvSpPr>
        <p:spPr>
          <a:xfrm>
            <a:off x="6486525" y="30765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Order</a:t>
            </a:r>
            <a:endParaRPr/>
          </a:p>
        </p:txBody>
      </p:sp>
      <p:sp>
        <p:nvSpPr>
          <p:cNvPr id="268" name="Google Shape;268;p43"/>
          <p:cNvSpPr txBox="1"/>
          <p:nvPr/>
        </p:nvSpPr>
        <p:spPr>
          <a:xfrm>
            <a:off x="7553325" y="17811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Frame</a:t>
            </a:r>
            <a:endParaRPr/>
          </a:p>
        </p:txBody>
      </p:sp>
      <p:sp>
        <p:nvSpPr>
          <p:cNvPr id="269" name="Google Shape;269;p43"/>
          <p:cNvSpPr txBox="1"/>
          <p:nvPr/>
        </p:nvSpPr>
        <p:spPr>
          <a:xfrm>
            <a:off x="7553325" y="30003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Frame</a:t>
            </a:r>
            <a:endParaRPr/>
          </a:p>
        </p:txBody>
      </p:sp>
      <p:cxnSp>
        <p:nvCxnSpPr>
          <p:cNvPr id="270" name="Google Shape;270;p43"/>
          <p:cNvCxnSpPr/>
          <p:nvPr/>
        </p:nvCxnSpPr>
        <p:spPr>
          <a:xfrm>
            <a:off x="7841450" y="2264575"/>
            <a:ext cx="0" cy="345300"/>
          </a:xfrm>
          <a:prstGeom prst="straightConnector1">
            <a:avLst/>
          </a:prstGeom>
          <a:noFill/>
          <a:ln cap="flat" cmpd="sng" w="28575">
            <a:solidFill>
              <a:srgbClr val="2DC5FA"/>
            </a:solidFill>
            <a:prstDash val="solid"/>
            <a:round/>
            <a:headEnd len="med" w="med" type="none"/>
            <a:tailEnd len="med" w="med" type="triangle"/>
          </a:ln>
        </p:spPr>
      </p:cxnSp>
      <p:cxnSp>
        <p:nvCxnSpPr>
          <p:cNvPr id="271" name="Google Shape;271;p43"/>
          <p:cNvCxnSpPr/>
          <p:nvPr/>
        </p:nvCxnSpPr>
        <p:spPr>
          <a:xfrm>
            <a:off x="7841450" y="3483775"/>
            <a:ext cx="0" cy="345300"/>
          </a:xfrm>
          <a:prstGeom prst="straightConnector1">
            <a:avLst/>
          </a:prstGeom>
          <a:noFill/>
          <a:ln cap="flat" cmpd="sng" w="28575">
            <a:solidFill>
              <a:srgbClr val="2DC5FA"/>
            </a:solidFill>
            <a:prstDash val="solid"/>
            <a:round/>
            <a:headEnd len="med" w="med" type="none"/>
            <a:tailEnd len="med" w="med" type="triangle"/>
          </a:ln>
        </p:spPr>
      </p:cxnSp>
      <p:sp>
        <p:nvSpPr>
          <p:cNvPr id="272" name="Google Shape;272;p43"/>
          <p:cNvSpPr txBox="1"/>
          <p:nvPr/>
        </p:nvSpPr>
        <p:spPr>
          <a:xfrm>
            <a:off x="7934325" y="13239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New col</a:t>
            </a:r>
            <a:endParaRPr/>
          </a:p>
        </p:txBody>
      </p:sp>
      <p:cxnSp>
        <p:nvCxnSpPr>
          <p:cNvPr id="273" name="Google Shape;273;p43"/>
          <p:cNvCxnSpPr/>
          <p:nvPr/>
        </p:nvCxnSpPr>
        <p:spPr>
          <a:xfrm>
            <a:off x="8241500" y="18812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74" name="Google Shape;274;p43"/>
          <p:cNvCxnSpPr/>
          <p:nvPr/>
        </p:nvCxnSpPr>
        <p:spPr>
          <a:xfrm>
            <a:off x="8241500" y="20336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75" name="Google Shape;275;p43"/>
          <p:cNvCxnSpPr/>
          <p:nvPr/>
        </p:nvCxnSpPr>
        <p:spPr>
          <a:xfrm>
            <a:off x="8241500" y="21860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76" name="Google Shape;276;p43"/>
          <p:cNvCxnSpPr/>
          <p:nvPr/>
        </p:nvCxnSpPr>
        <p:spPr>
          <a:xfrm>
            <a:off x="8241500" y="23384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77" name="Google Shape;277;p43"/>
          <p:cNvCxnSpPr/>
          <p:nvPr/>
        </p:nvCxnSpPr>
        <p:spPr>
          <a:xfrm>
            <a:off x="8241500" y="24908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78" name="Google Shape;278;p43"/>
          <p:cNvCxnSpPr/>
          <p:nvPr/>
        </p:nvCxnSpPr>
        <p:spPr>
          <a:xfrm>
            <a:off x="8241500" y="26432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79" name="Google Shape;279;p43"/>
          <p:cNvCxnSpPr/>
          <p:nvPr/>
        </p:nvCxnSpPr>
        <p:spPr>
          <a:xfrm>
            <a:off x="8241500" y="27956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0" name="Google Shape;280;p43"/>
          <p:cNvCxnSpPr/>
          <p:nvPr/>
        </p:nvCxnSpPr>
        <p:spPr>
          <a:xfrm>
            <a:off x="8241500" y="29480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1" name="Google Shape;281;p43"/>
          <p:cNvCxnSpPr/>
          <p:nvPr/>
        </p:nvCxnSpPr>
        <p:spPr>
          <a:xfrm>
            <a:off x="8241500" y="31004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2" name="Google Shape;282;p43"/>
          <p:cNvCxnSpPr/>
          <p:nvPr/>
        </p:nvCxnSpPr>
        <p:spPr>
          <a:xfrm>
            <a:off x="8241500" y="32528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3" name="Google Shape;283;p43"/>
          <p:cNvCxnSpPr/>
          <p:nvPr/>
        </p:nvCxnSpPr>
        <p:spPr>
          <a:xfrm>
            <a:off x="8241500" y="34052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4" name="Google Shape;284;p43"/>
          <p:cNvCxnSpPr/>
          <p:nvPr/>
        </p:nvCxnSpPr>
        <p:spPr>
          <a:xfrm>
            <a:off x="8241500" y="35576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5" name="Google Shape;285;p43"/>
          <p:cNvCxnSpPr/>
          <p:nvPr/>
        </p:nvCxnSpPr>
        <p:spPr>
          <a:xfrm>
            <a:off x="8241500" y="37100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6" name="Google Shape;286;p43"/>
          <p:cNvCxnSpPr/>
          <p:nvPr/>
        </p:nvCxnSpPr>
        <p:spPr>
          <a:xfrm>
            <a:off x="8241500" y="38624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7" name="Google Shape;287;p43"/>
          <p:cNvCxnSpPr/>
          <p:nvPr/>
        </p:nvCxnSpPr>
        <p:spPr>
          <a:xfrm>
            <a:off x="8241500" y="40148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8" name="Google Shape;288;p43"/>
          <p:cNvCxnSpPr/>
          <p:nvPr/>
        </p:nvCxnSpPr>
        <p:spPr>
          <a:xfrm>
            <a:off x="8241500" y="4167200"/>
            <a:ext cx="285900" cy="0"/>
          </a:xfrm>
          <a:prstGeom prst="straightConnector1">
            <a:avLst/>
          </a:prstGeom>
          <a:noFill/>
          <a:ln cap="flat" cmpd="sng" w="28575">
            <a:solidFill>
              <a:srgbClr val="595959"/>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4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94" name="Google Shape;294;p4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Next steps : </a:t>
            </a:r>
            <a:r>
              <a:rPr b="1" lang="en" sz="2100">
                <a:solidFill>
                  <a:srgbClr val="434343"/>
                </a:solidFill>
                <a:latin typeface="Montserrat"/>
                <a:ea typeface="Montserrat"/>
                <a:cs typeface="Montserrat"/>
                <a:sym typeface="Montserrat"/>
              </a:rPr>
              <a:t>ADDING ORDER TO THE WINDOW</a:t>
            </a:r>
            <a:endParaRPr b="0" i="0" sz="2100" u="none" cap="none" strike="noStrike">
              <a:solidFill>
                <a:srgbClr val="2E2E2E"/>
              </a:solidFill>
              <a:latin typeface="Montserrat"/>
              <a:ea typeface="Montserrat"/>
              <a:cs typeface="Montserrat"/>
              <a:sym typeface="Montserrat"/>
            </a:endParaRPr>
          </a:p>
        </p:txBody>
      </p:sp>
      <p:sp>
        <p:nvSpPr>
          <p:cNvPr id="295" name="Google Shape;295;p4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96" name="Google Shape;296;p44"/>
          <p:cNvSpPr txBox="1"/>
          <p:nvPr/>
        </p:nvSpPr>
        <p:spPr>
          <a:xfrm>
            <a:off x="585600" y="1544500"/>
            <a:ext cx="7758000" cy="294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rgbClr val="000000"/>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lang="en" sz="1600">
                <a:solidFill>
                  <a:srgbClr val="172B4D"/>
                </a:solidFill>
                <a:highlight>
                  <a:srgbClr val="FFFFFF"/>
                </a:highlight>
                <a:latin typeface="Roboto"/>
                <a:ea typeface="Roboto"/>
                <a:cs typeface="Roboto"/>
                <a:sym typeface="Roboto"/>
              </a:rPr>
              <a:t>SELECT fruit, size, avg(size) OVER (PARTITION BY fruit ORDER BY fruit DESC) AS Mean_size FROM table</a:t>
            </a:r>
            <a:endParaRPr b="0" i="0" sz="1600" u="none" cap="none" strike="noStrike">
              <a:solidFill>
                <a:srgbClr val="172B4D"/>
              </a:solidFill>
              <a:highlight>
                <a:srgbClr val="FFFFFF"/>
              </a:highlight>
              <a:latin typeface="Roboto"/>
              <a:ea typeface="Roboto"/>
              <a:cs typeface="Roboto"/>
              <a:sym typeface="Roboto"/>
            </a:endParaRPr>
          </a:p>
        </p:txBody>
      </p:sp>
      <p:graphicFrame>
        <p:nvGraphicFramePr>
          <p:cNvPr id="297" name="Google Shape;297;p44"/>
          <p:cNvGraphicFramePr/>
          <p:nvPr/>
        </p:nvGraphicFramePr>
        <p:xfrm>
          <a:off x="952500" y="1733550"/>
          <a:ext cx="3000000" cy="3000000"/>
        </p:xfrm>
        <a:graphic>
          <a:graphicData uri="http://schemas.openxmlformats.org/drawingml/2006/table">
            <a:tbl>
              <a:tblPr>
                <a:noFill/>
                <a:tableStyleId>{3C885BE2-EEE5-4C15-B2A8-AD711FEF7274}</a:tableStyleId>
              </a:tblPr>
              <a:tblGrid>
                <a:gridCol w="1118200"/>
                <a:gridCol w="1118200"/>
              </a:tblGrid>
              <a:tr h="381000">
                <a:tc>
                  <a:txBody>
                    <a:bodyPr/>
                    <a:lstStyle/>
                    <a:p>
                      <a:pPr indent="0" lvl="0" marL="0" rtl="0" algn="l">
                        <a:spcBef>
                          <a:spcPts val="0"/>
                        </a:spcBef>
                        <a:spcAft>
                          <a:spcPts val="0"/>
                        </a:spcAft>
                        <a:buNone/>
                      </a:pPr>
                      <a:r>
                        <a:rPr lang="en"/>
                        <a:t>fruit</a:t>
                      </a:r>
                      <a:endParaRPr/>
                    </a:p>
                  </a:txBody>
                  <a:tcPr marT="91425" marB="91425" marR="91425" marL="91425">
                    <a:lnB cap="flat" cmpd="sng" w="9525">
                      <a:solidFill>
                        <a:srgbClr val="2E2E2E"/>
                      </a:solidFill>
                      <a:prstDash val="solid"/>
                      <a:round/>
                      <a:headEnd len="sm" w="sm" type="none"/>
                      <a:tailEnd len="sm" w="sm" type="none"/>
                    </a:lnB>
                  </a:tcPr>
                </a:tc>
                <a:tc>
                  <a:txBody>
                    <a:bodyPr/>
                    <a:lstStyle/>
                    <a:p>
                      <a:pPr indent="0" lvl="0" marL="0" rtl="0" algn="l">
                        <a:spcBef>
                          <a:spcPts val="0"/>
                        </a:spcBef>
                        <a:spcAft>
                          <a:spcPts val="0"/>
                        </a:spcAft>
                        <a:buNone/>
                      </a:pPr>
                      <a:r>
                        <a:rPr lang="en"/>
                        <a:t>size</a:t>
                      </a:r>
                      <a:endParaRPr/>
                    </a:p>
                  </a:txBody>
                  <a:tcPr marT="91425" marB="91425" marR="91425" marL="91425">
                    <a:lnB cap="flat" cmpd="sng" w="9525">
                      <a:solidFill>
                        <a:srgbClr val="2E2E2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Apple</a:t>
                      </a:r>
                      <a:endParaRPr/>
                    </a:p>
                  </a:txBody>
                  <a:tcPr marT="91425" marB="91425" marR="91425" marL="91425">
                    <a:lnL cap="flat" cmpd="sng" w="9525">
                      <a:solidFill>
                        <a:srgbClr val="2E2E2E"/>
                      </a:solidFill>
                      <a:prstDash val="solid"/>
                      <a:round/>
                      <a:headEnd len="sm" w="sm" type="none"/>
                      <a:tailEnd len="sm" w="sm" type="none"/>
                    </a:lnL>
                    <a:lnR cap="flat" cmpd="sng" w="9525">
                      <a:solidFill>
                        <a:srgbClr val="2E2E2E"/>
                      </a:solidFill>
                      <a:prstDash val="solid"/>
                      <a:round/>
                      <a:headEnd len="sm" w="sm" type="none"/>
                      <a:tailEnd len="sm" w="sm" type="none"/>
                    </a:lnR>
                    <a:lnT cap="flat" cmpd="sng" w="9525">
                      <a:solidFill>
                        <a:srgbClr val="2E2E2E"/>
                      </a:solidFill>
                      <a:prstDash val="solid"/>
                      <a:round/>
                      <a:headEnd len="sm" w="sm" type="none"/>
                      <a:tailEnd len="sm" w="sm" type="none"/>
                    </a:lnT>
                    <a:lnB cap="flat" cmpd="sng" w="9525">
                      <a:solidFill>
                        <a:srgbClr val="2E2E2E"/>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rPr lang="en"/>
                        <a:t>34</a:t>
                      </a:r>
                      <a:endParaRPr/>
                    </a:p>
                  </a:txBody>
                  <a:tcPr marT="91425" marB="91425" marR="91425" marL="91425">
                    <a:lnL cap="flat" cmpd="sng" w="9525">
                      <a:solidFill>
                        <a:srgbClr val="2E2E2E"/>
                      </a:solidFill>
                      <a:prstDash val="solid"/>
                      <a:round/>
                      <a:headEnd len="sm" w="sm" type="none"/>
                      <a:tailEnd len="sm" w="sm" type="none"/>
                    </a:lnL>
                    <a:lnR cap="flat" cmpd="sng" w="9525">
                      <a:solidFill>
                        <a:srgbClr val="2E2E2E"/>
                      </a:solidFill>
                      <a:prstDash val="solid"/>
                      <a:round/>
                      <a:headEnd len="sm" w="sm" type="none"/>
                      <a:tailEnd len="sm" w="sm" type="none"/>
                    </a:lnR>
                    <a:lnT cap="flat" cmpd="sng" w="9525">
                      <a:solidFill>
                        <a:srgbClr val="2E2E2E"/>
                      </a:solidFill>
                      <a:prstDash val="solid"/>
                      <a:round/>
                      <a:headEnd len="sm" w="sm" type="none"/>
                      <a:tailEnd len="sm" w="sm" type="none"/>
                    </a:lnT>
                    <a:lnB cap="flat" cmpd="sng" w="9525">
                      <a:solidFill>
                        <a:srgbClr val="2E2E2E"/>
                      </a:solidFill>
                      <a:prstDash val="solid"/>
                      <a:round/>
                      <a:headEnd len="sm" w="sm" type="none"/>
                      <a:tailEnd len="sm" w="sm" type="none"/>
                    </a:lnB>
                    <a:solidFill>
                      <a:srgbClr val="93C47D"/>
                    </a:solidFill>
                  </a:tcPr>
                </a:tc>
              </a:tr>
              <a:tr h="381000">
                <a:tc>
                  <a:txBody>
                    <a:bodyPr/>
                    <a:lstStyle/>
                    <a:p>
                      <a:pPr indent="0" lvl="0" marL="0" rtl="0" algn="l">
                        <a:spcBef>
                          <a:spcPts val="0"/>
                        </a:spcBef>
                        <a:spcAft>
                          <a:spcPts val="0"/>
                        </a:spcAft>
                        <a:buNone/>
                      </a:pPr>
                      <a:r>
                        <a:rPr lang="en"/>
                        <a:t>Apple</a:t>
                      </a:r>
                      <a:endParaRPr/>
                    </a:p>
                  </a:txBody>
                  <a:tcPr marT="91425" marB="91425" marR="91425" marL="91425">
                    <a:lnL cap="flat" cmpd="sng" w="9525">
                      <a:solidFill>
                        <a:srgbClr val="2E2E2E"/>
                      </a:solidFill>
                      <a:prstDash val="solid"/>
                      <a:round/>
                      <a:headEnd len="sm" w="sm" type="none"/>
                      <a:tailEnd len="sm" w="sm" type="none"/>
                    </a:lnL>
                    <a:lnR cap="flat" cmpd="sng" w="9525">
                      <a:solidFill>
                        <a:srgbClr val="2E2E2E"/>
                      </a:solidFill>
                      <a:prstDash val="solid"/>
                      <a:round/>
                      <a:headEnd len="sm" w="sm" type="none"/>
                      <a:tailEnd len="sm" w="sm" type="none"/>
                    </a:lnR>
                    <a:lnT cap="flat" cmpd="sng" w="9525">
                      <a:solidFill>
                        <a:srgbClr val="2E2E2E"/>
                      </a:solidFill>
                      <a:prstDash val="solid"/>
                      <a:round/>
                      <a:headEnd len="sm" w="sm" type="none"/>
                      <a:tailEnd len="sm" w="sm" type="none"/>
                    </a:lnT>
                    <a:lnB cap="flat" cmpd="sng" w="9525">
                      <a:solidFill>
                        <a:srgbClr val="2E2E2E"/>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rPr lang="en"/>
                        <a:t>23</a:t>
                      </a:r>
                      <a:endParaRPr/>
                    </a:p>
                  </a:txBody>
                  <a:tcPr marT="91425" marB="91425" marR="91425" marL="91425">
                    <a:lnL cap="flat" cmpd="sng" w="9525">
                      <a:solidFill>
                        <a:srgbClr val="2E2E2E"/>
                      </a:solidFill>
                      <a:prstDash val="solid"/>
                      <a:round/>
                      <a:headEnd len="sm" w="sm" type="none"/>
                      <a:tailEnd len="sm" w="sm" type="none"/>
                    </a:lnL>
                    <a:lnR cap="flat" cmpd="sng" w="9525">
                      <a:solidFill>
                        <a:srgbClr val="2E2E2E"/>
                      </a:solidFill>
                      <a:prstDash val="solid"/>
                      <a:round/>
                      <a:headEnd len="sm" w="sm" type="none"/>
                      <a:tailEnd len="sm" w="sm" type="none"/>
                    </a:lnR>
                    <a:lnT cap="flat" cmpd="sng" w="9525">
                      <a:solidFill>
                        <a:srgbClr val="2E2E2E"/>
                      </a:solidFill>
                      <a:prstDash val="solid"/>
                      <a:round/>
                      <a:headEnd len="sm" w="sm" type="none"/>
                      <a:tailEnd len="sm" w="sm" type="none"/>
                    </a:lnT>
                    <a:lnB cap="flat" cmpd="sng" w="9525">
                      <a:solidFill>
                        <a:srgbClr val="2E2E2E"/>
                      </a:solidFill>
                      <a:prstDash val="solid"/>
                      <a:round/>
                      <a:headEnd len="sm" w="sm" type="none"/>
                      <a:tailEnd len="sm" w="sm" type="none"/>
                    </a:lnB>
                    <a:solidFill>
                      <a:srgbClr val="93C47D"/>
                    </a:solidFill>
                  </a:tcPr>
                </a:tc>
              </a:tr>
              <a:tr h="381000">
                <a:tc>
                  <a:txBody>
                    <a:bodyPr/>
                    <a:lstStyle/>
                    <a:p>
                      <a:pPr indent="0" lvl="0" marL="0" rtl="0" algn="l">
                        <a:spcBef>
                          <a:spcPts val="0"/>
                        </a:spcBef>
                        <a:spcAft>
                          <a:spcPts val="0"/>
                        </a:spcAft>
                        <a:buNone/>
                      </a:pPr>
                      <a:r>
                        <a:rPr lang="en"/>
                        <a:t>Coconut</a:t>
                      </a:r>
                      <a:endParaRPr/>
                    </a:p>
                  </a:txBody>
                  <a:tcPr marT="91425" marB="91425" marR="91425" marL="91425">
                    <a:lnT cap="flat" cmpd="sng" w="9525">
                      <a:solidFill>
                        <a:srgbClr val="2E2E2E"/>
                      </a:solidFill>
                      <a:prstDash val="solid"/>
                      <a:round/>
                      <a:headEnd len="sm" w="sm" type="none"/>
                      <a:tailEnd len="sm" w="sm" type="none"/>
                    </a:lnT>
                    <a:solidFill>
                      <a:srgbClr val="2DC5FA"/>
                    </a:solidFill>
                  </a:tcPr>
                </a:tc>
                <a:tc>
                  <a:txBody>
                    <a:bodyPr/>
                    <a:lstStyle/>
                    <a:p>
                      <a:pPr indent="0" lvl="0" marL="0" rtl="0" algn="l">
                        <a:spcBef>
                          <a:spcPts val="0"/>
                        </a:spcBef>
                        <a:spcAft>
                          <a:spcPts val="0"/>
                        </a:spcAft>
                        <a:buNone/>
                      </a:pPr>
                      <a:r>
                        <a:rPr lang="en"/>
                        <a:t>15</a:t>
                      </a:r>
                      <a:endParaRPr/>
                    </a:p>
                  </a:txBody>
                  <a:tcPr marT="91425" marB="91425" marR="91425" marL="91425">
                    <a:lnT cap="flat" cmpd="sng" w="9525">
                      <a:solidFill>
                        <a:srgbClr val="2E2E2E"/>
                      </a:solidFill>
                      <a:prstDash val="solid"/>
                      <a:round/>
                      <a:headEnd len="sm" w="sm" type="none"/>
                      <a:tailEnd len="sm" w="sm" type="none"/>
                    </a:lnT>
                    <a:solidFill>
                      <a:srgbClr val="2DC5FA"/>
                    </a:solidFill>
                  </a:tcPr>
                </a:tc>
              </a:tr>
            </a:tbl>
          </a:graphicData>
        </a:graphic>
      </p:graphicFrame>
      <p:graphicFrame>
        <p:nvGraphicFramePr>
          <p:cNvPr id="298" name="Google Shape;298;p44"/>
          <p:cNvGraphicFramePr/>
          <p:nvPr/>
        </p:nvGraphicFramePr>
        <p:xfrm>
          <a:off x="4762500" y="1733550"/>
          <a:ext cx="3000000" cy="3000000"/>
        </p:xfrm>
        <a:graphic>
          <a:graphicData uri="http://schemas.openxmlformats.org/drawingml/2006/table">
            <a:tbl>
              <a:tblPr>
                <a:noFill/>
                <a:tableStyleId>{3C885BE2-EEE5-4C15-B2A8-AD711FEF7274}</a:tableStyleId>
              </a:tblPr>
              <a:tblGrid>
                <a:gridCol w="1149125"/>
                <a:gridCol w="1149125"/>
                <a:gridCol w="1149125"/>
              </a:tblGrid>
              <a:tr h="381000">
                <a:tc>
                  <a:txBody>
                    <a:bodyPr/>
                    <a:lstStyle/>
                    <a:p>
                      <a:pPr indent="0" lvl="0" marL="0" rtl="0" algn="l">
                        <a:spcBef>
                          <a:spcPts val="0"/>
                        </a:spcBef>
                        <a:spcAft>
                          <a:spcPts val="0"/>
                        </a:spcAft>
                        <a:buNone/>
                      </a:pPr>
                      <a:r>
                        <a:rPr lang="en"/>
                        <a:t>fruit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size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Mean_size</a:t>
                      </a:r>
                      <a:endParaRPr/>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Coconut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DC5FA"/>
                    </a:solidFill>
                  </a:tcPr>
                </a:tc>
                <a:tc>
                  <a:txBody>
                    <a:bodyPr/>
                    <a:lstStyle/>
                    <a:p>
                      <a:pPr indent="0" lvl="0" marL="0" rtl="0" algn="l">
                        <a:spcBef>
                          <a:spcPts val="0"/>
                        </a:spcBef>
                        <a:spcAft>
                          <a:spcPts val="0"/>
                        </a:spcAft>
                        <a:buNone/>
                      </a:pPr>
                      <a:r>
                        <a:rPr lang="en"/>
                        <a:t>15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DC5FA"/>
                    </a:solidFill>
                  </a:tcPr>
                </a:tc>
                <a:tc>
                  <a:txBody>
                    <a:bodyPr/>
                    <a:lstStyle/>
                    <a:p>
                      <a:pPr indent="0" lvl="0" marL="0" rtl="0" algn="l">
                        <a:spcBef>
                          <a:spcPts val="0"/>
                        </a:spcBef>
                        <a:spcAft>
                          <a:spcPts val="0"/>
                        </a:spcAft>
                        <a:buNone/>
                      </a:pPr>
                      <a:r>
                        <a:rPr lang="en"/>
                        <a:t>15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DC5FA"/>
                    </a:solidFill>
                  </a:tcPr>
                </a:tc>
              </a:tr>
              <a:tr h="396200">
                <a:tc>
                  <a:txBody>
                    <a:bodyPr/>
                    <a:lstStyle/>
                    <a:p>
                      <a:pPr indent="0" lvl="0" marL="0" rtl="0" algn="l">
                        <a:spcBef>
                          <a:spcPts val="0"/>
                        </a:spcBef>
                        <a:spcAft>
                          <a:spcPts val="0"/>
                        </a:spcAft>
                        <a:buNone/>
                      </a:pPr>
                      <a:r>
                        <a:rPr lang="en"/>
                        <a:t>Apple</a:t>
                      </a:r>
                      <a:endParaRPr/>
                    </a:p>
                  </a:txBody>
                  <a:tcPr marT="91425" marB="91425" marR="91425" marL="91425">
                    <a:lnT cap="flat" cmpd="sng" w="9525">
                      <a:solidFill>
                        <a:srgbClr val="9E9E9E"/>
                      </a:solidFill>
                      <a:prstDash val="solid"/>
                      <a:round/>
                      <a:headEnd len="sm" w="sm" type="none"/>
                      <a:tailEnd len="sm" w="sm" type="none"/>
                    </a:lnT>
                    <a:solidFill>
                      <a:srgbClr val="93C47D"/>
                    </a:solidFill>
                  </a:tcPr>
                </a:tc>
                <a:tc>
                  <a:txBody>
                    <a:bodyPr/>
                    <a:lstStyle/>
                    <a:p>
                      <a:pPr indent="0" lvl="0" marL="0" rtl="0" algn="l">
                        <a:spcBef>
                          <a:spcPts val="0"/>
                        </a:spcBef>
                        <a:spcAft>
                          <a:spcPts val="0"/>
                        </a:spcAft>
                        <a:buNone/>
                      </a:pPr>
                      <a:r>
                        <a:rPr lang="en"/>
                        <a:t>34</a:t>
                      </a:r>
                      <a:endParaRPr/>
                    </a:p>
                  </a:txBody>
                  <a:tcPr marT="91425" marB="91425" marR="91425" marL="91425">
                    <a:lnT cap="flat" cmpd="sng" w="9525">
                      <a:solidFill>
                        <a:srgbClr val="9E9E9E"/>
                      </a:solidFill>
                      <a:prstDash val="solid"/>
                      <a:round/>
                      <a:headEnd len="sm" w="sm" type="none"/>
                      <a:tailEnd len="sm" w="sm" type="none"/>
                    </a:lnT>
                    <a:solidFill>
                      <a:srgbClr val="93C47D"/>
                    </a:solidFill>
                  </a:tcPr>
                </a:tc>
                <a:tc>
                  <a:txBody>
                    <a:bodyPr/>
                    <a:lstStyle/>
                    <a:p>
                      <a:pPr indent="0" lvl="0" marL="0" rtl="0" algn="l">
                        <a:spcBef>
                          <a:spcPts val="0"/>
                        </a:spcBef>
                        <a:spcAft>
                          <a:spcPts val="0"/>
                        </a:spcAft>
                        <a:buNone/>
                      </a:pPr>
                      <a:r>
                        <a:rPr lang="en"/>
                        <a:t>28.5</a:t>
                      </a:r>
                      <a:endParaRPr/>
                    </a:p>
                  </a:txBody>
                  <a:tcPr marT="91425" marB="91425" marR="91425" marL="91425">
                    <a:lnT cap="flat" cmpd="sng" w="9525">
                      <a:solidFill>
                        <a:srgbClr val="9E9E9E"/>
                      </a:solidFill>
                      <a:prstDash val="solid"/>
                      <a:round/>
                      <a:headEnd len="sm" w="sm" type="none"/>
                      <a:tailEnd len="sm" w="sm" type="none"/>
                    </a:lnT>
                    <a:solidFill>
                      <a:srgbClr val="93C47D"/>
                    </a:solidFill>
                  </a:tcPr>
                </a:tc>
              </a:tr>
              <a:tr h="396200">
                <a:tc>
                  <a:txBody>
                    <a:bodyPr/>
                    <a:lstStyle/>
                    <a:p>
                      <a:pPr indent="0" lvl="0" marL="0" rtl="0" algn="l">
                        <a:spcBef>
                          <a:spcPts val="0"/>
                        </a:spcBef>
                        <a:spcAft>
                          <a:spcPts val="0"/>
                        </a:spcAft>
                        <a:buNone/>
                      </a:pPr>
                      <a:r>
                        <a:rPr lang="en"/>
                        <a:t>Apple</a:t>
                      </a:r>
                      <a:endParaRPr/>
                    </a:p>
                  </a:txBody>
                  <a:tcPr marT="91425" marB="91425" marR="91425" marL="91425">
                    <a:solidFill>
                      <a:srgbClr val="93C47D"/>
                    </a:solidFill>
                  </a:tcPr>
                </a:tc>
                <a:tc>
                  <a:txBody>
                    <a:bodyPr/>
                    <a:lstStyle/>
                    <a:p>
                      <a:pPr indent="0" lvl="0" marL="0" rtl="0" algn="l">
                        <a:spcBef>
                          <a:spcPts val="0"/>
                        </a:spcBef>
                        <a:spcAft>
                          <a:spcPts val="0"/>
                        </a:spcAft>
                        <a:buNone/>
                      </a:pPr>
                      <a:r>
                        <a:rPr lang="en"/>
                        <a:t>23</a:t>
                      </a:r>
                      <a:endParaRPr/>
                    </a:p>
                  </a:txBody>
                  <a:tcPr marT="91425" marB="91425" marR="91425" marL="91425">
                    <a:solidFill>
                      <a:srgbClr val="93C47D"/>
                    </a:solidFill>
                  </a:tcPr>
                </a:tc>
                <a:tc>
                  <a:txBody>
                    <a:bodyPr/>
                    <a:lstStyle/>
                    <a:p>
                      <a:pPr indent="0" lvl="0" marL="0" rtl="0" algn="l">
                        <a:spcBef>
                          <a:spcPts val="0"/>
                        </a:spcBef>
                        <a:spcAft>
                          <a:spcPts val="0"/>
                        </a:spcAft>
                        <a:buNone/>
                      </a:pPr>
                      <a:r>
                        <a:rPr lang="en"/>
                        <a:t>28.5</a:t>
                      </a:r>
                      <a:endParaRPr/>
                    </a:p>
                  </a:txBody>
                  <a:tcPr marT="91425" marB="91425" marR="91425" marL="91425">
                    <a:solidFill>
                      <a:srgbClr val="93C47D"/>
                    </a:solidFill>
                  </a:tcPr>
                </a:tc>
              </a:tr>
            </a:tbl>
          </a:graphicData>
        </a:graphic>
      </p:graphicFrame>
      <p:cxnSp>
        <p:nvCxnSpPr>
          <p:cNvPr id="299" name="Google Shape;299;p44"/>
          <p:cNvCxnSpPr/>
          <p:nvPr/>
        </p:nvCxnSpPr>
        <p:spPr>
          <a:xfrm flipH="1" rot="10800000">
            <a:off x="3354250" y="2518650"/>
            <a:ext cx="1242900" cy="10800"/>
          </a:xfrm>
          <a:prstGeom prst="straightConnector1">
            <a:avLst/>
          </a:prstGeom>
          <a:noFill/>
          <a:ln cap="flat" cmpd="sng" w="38100">
            <a:solidFill>
              <a:srgbClr val="595959"/>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13" name="Shape 113"/>
        <p:cNvGrpSpPr/>
        <p:nvPr/>
      </p:nvGrpSpPr>
      <p:grpSpPr>
        <a:xfrm>
          <a:off x="0" y="0"/>
          <a:ext cx="0" cy="0"/>
          <a:chOff x="0" y="0"/>
          <a:chExt cx="0" cy="0"/>
        </a:xfrm>
      </p:grpSpPr>
      <p:pic>
        <p:nvPicPr>
          <p:cNvPr id="114" name="Google Shape;114;p27"/>
          <p:cNvPicPr preferRelativeResize="0"/>
          <p:nvPr/>
        </p:nvPicPr>
        <p:blipFill>
          <a:blip r:embed="rId4">
            <a:alphaModFix/>
          </a:blip>
          <a:stretch>
            <a:fillRect/>
          </a:stretch>
        </p:blipFill>
        <p:spPr>
          <a:xfrm>
            <a:off x="5835900" y="327523"/>
            <a:ext cx="2984602" cy="4476928"/>
          </a:xfrm>
          <a:prstGeom prst="rect">
            <a:avLst/>
          </a:prstGeom>
          <a:noFill/>
          <a:ln>
            <a:noFill/>
          </a:ln>
        </p:spPr>
      </p:pic>
      <p:sp>
        <p:nvSpPr>
          <p:cNvPr id="115" name="Google Shape;115;p27"/>
          <p:cNvSpPr txBox="1"/>
          <p:nvPr/>
        </p:nvSpPr>
        <p:spPr>
          <a:xfrm>
            <a:off x="569025" y="1290775"/>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a:t>
            </a:r>
            <a:endParaRPr sz="2300">
              <a:solidFill>
                <a:srgbClr val="2DC5FA"/>
              </a:solidFill>
              <a:latin typeface="Work Sans Regular"/>
              <a:ea typeface="Work Sans Regular"/>
              <a:cs typeface="Work Sans Regular"/>
              <a:sym typeface="Work Sans Regular"/>
            </a:endParaRPr>
          </a:p>
        </p:txBody>
      </p:sp>
      <p:sp>
        <p:nvSpPr>
          <p:cNvPr id="116" name="Google Shape;116;p27"/>
          <p:cNvSpPr txBox="1"/>
          <p:nvPr/>
        </p:nvSpPr>
        <p:spPr>
          <a:xfrm>
            <a:off x="688650" y="1739700"/>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117" name="Google Shape;117;p27"/>
          <p:cNvSpPr txBox="1"/>
          <p:nvPr/>
        </p:nvSpPr>
        <p:spPr>
          <a:xfrm>
            <a:off x="688650" y="2103000"/>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118" name="Google Shape;118;p27"/>
          <p:cNvSpPr txBox="1"/>
          <p:nvPr/>
        </p:nvSpPr>
        <p:spPr>
          <a:xfrm>
            <a:off x="688650" y="2471000"/>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solidFill>
                  <a:srgbClr val="434343"/>
                </a:solidFill>
                <a:latin typeface="Work Sans Regular"/>
                <a:ea typeface="Work Sans Regular"/>
                <a:cs typeface="Work Sans Regular"/>
                <a:sym typeface="Work Sans Regular"/>
              </a:rPr>
              <a:t>/Bullet point : </a:t>
            </a:r>
            <a:endParaRPr sz="1800">
              <a:solidFill>
                <a:srgbClr val="434343"/>
              </a:solidFill>
              <a:latin typeface="Work Sans Regular"/>
              <a:ea typeface="Work Sans Regular"/>
              <a:cs typeface="Work Sans Regular"/>
              <a:sym typeface="Work Sans Regular"/>
            </a:endParaRPr>
          </a:p>
        </p:txBody>
      </p:sp>
      <p:sp>
        <p:nvSpPr>
          <p:cNvPr id="119" name="Google Shape;119;p27"/>
          <p:cNvSpPr txBox="1"/>
          <p:nvPr/>
        </p:nvSpPr>
        <p:spPr>
          <a:xfrm>
            <a:off x="917250" y="2784425"/>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i="1" lang="en" sz="1800">
                <a:solidFill>
                  <a:srgbClr val="434343"/>
                </a:solidFill>
                <a:latin typeface="Work Sans Regular"/>
                <a:ea typeface="Work Sans Regular"/>
                <a:cs typeface="Work Sans Regular"/>
                <a:sym typeface="Work Sans Regular"/>
              </a:rPr>
              <a:t>.Sub-bullet point</a:t>
            </a:r>
            <a:endParaRPr i="1" sz="1800">
              <a:solidFill>
                <a:srgbClr val="434343"/>
              </a:solidFill>
              <a:latin typeface="Work Sans Regular"/>
              <a:ea typeface="Work Sans Regular"/>
              <a:cs typeface="Work Sans Regular"/>
              <a:sym typeface="Work Sans Regular"/>
            </a:endParaRPr>
          </a:p>
        </p:txBody>
      </p:sp>
      <p:sp>
        <p:nvSpPr>
          <p:cNvPr id="120" name="Google Shape;120;p27"/>
          <p:cNvSpPr txBox="1"/>
          <p:nvPr/>
        </p:nvSpPr>
        <p:spPr>
          <a:xfrm>
            <a:off x="917250" y="3126100"/>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i="1" lang="en" sz="1800">
                <a:solidFill>
                  <a:srgbClr val="434343"/>
                </a:solidFill>
                <a:latin typeface="Work Sans Regular"/>
                <a:ea typeface="Work Sans Regular"/>
                <a:cs typeface="Work Sans Regular"/>
                <a:sym typeface="Work Sans Regular"/>
              </a:rPr>
              <a:t>.Sub-bullet point</a:t>
            </a:r>
            <a:endParaRPr i="1" sz="1800">
              <a:solidFill>
                <a:srgbClr val="434343"/>
              </a:solidFill>
              <a:latin typeface="Work Sans Regular"/>
              <a:ea typeface="Work Sans Regular"/>
              <a:cs typeface="Work Sans Regular"/>
              <a:sym typeface="Work Sans Regular"/>
            </a:endParaRPr>
          </a:p>
        </p:txBody>
      </p:sp>
      <p:sp>
        <p:nvSpPr>
          <p:cNvPr id="121" name="Google Shape;121;p27"/>
          <p:cNvSpPr txBox="1"/>
          <p:nvPr/>
        </p:nvSpPr>
        <p:spPr>
          <a:xfrm>
            <a:off x="917250" y="3489400"/>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i="1" lang="en" sz="1800">
                <a:solidFill>
                  <a:srgbClr val="434343"/>
                </a:solidFill>
                <a:latin typeface="Work Sans Regular"/>
                <a:ea typeface="Work Sans Regular"/>
                <a:cs typeface="Work Sans Regular"/>
                <a:sym typeface="Work Sans Regular"/>
              </a:rPr>
              <a:t>.Sub-bullet point</a:t>
            </a:r>
            <a:endParaRPr i="1" sz="1800">
              <a:solidFill>
                <a:srgbClr val="434343"/>
              </a:solidFill>
              <a:latin typeface="Work Sans Regular"/>
              <a:ea typeface="Work Sans Regular"/>
              <a:cs typeface="Work Sans Regular"/>
              <a:sym typeface="Work Sans Regular"/>
            </a:endParaRPr>
          </a:p>
        </p:txBody>
      </p:sp>
      <p:sp>
        <p:nvSpPr>
          <p:cNvPr id="122" name="Google Shape;122;p27"/>
          <p:cNvSpPr txBox="1"/>
          <p:nvPr/>
        </p:nvSpPr>
        <p:spPr>
          <a:xfrm>
            <a:off x="569025" y="564175"/>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a:t>
            </a:r>
            <a:endParaRPr sz="2300">
              <a:solidFill>
                <a:srgbClr val="2DC5FA"/>
              </a:solidFill>
              <a:latin typeface="Work Sans Regular"/>
              <a:ea typeface="Work Sans Regular"/>
              <a:cs typeface="Work Sans Regular"/>
              <a:sym typeface="Work Sans Regul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4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05" name="Google Shape;305;p45"/>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Bank database window functions </a:t>
            </a:r>
            <a:endParaRPr b="0" i="0" sz="2100" u="none" cap="none" strike="noStrike">
              <a:solidFill>
                <a:srgbClr val="2E2E2E"/>
              </a:solidFill>
              <a:latin typeface="Montserrat"/>
              <a:ea typeface="Montserrat"/>
              <a:cs typeface="Montserrat"/>
              <a:sym typeface="Montserrat"/>
            </a:endParaRPr>
          </a:p>
        </p:txBody>
      </p:sp>
      <p:sp>
        <p:nvSpPr>
          <p:cNvPr id="306" name="Google Shape;306;p4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07" name="Google Shape;307;p45"/>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select</a:t>
            </a:r>
            <a:r>
              <a:rPr lang="en" sz="1200">
                <a:solidFill>
                  <a:srgbClr val="172B4D"/>
                </a:solidFill>
                <a:highlight>
                  <a:srgbClr val="F4F5F7"/>
                </a:highlight>
                <a:latin typeface="Roboto Mono"/>
                <a:ea typeface="Roboto Mono"/>
                <a:cs typeface="Roboto Mono"/>
                <a:sym typeface="Roboto Mono"/>
              </a:rPr>
              <a:t> loan_id, account_id, amount, payments, duration, amount</a:t>
            </a:r>
            <a:r>
              <a:rPr b="1" lang="en" sz="1200">
                <a:solidFill>
                  <a:srgbClr val="172B4D"/>
                </a:solidFill>
                <a:highlight>
                  <a:srgbClr val="F4F5F7"/>
                </a:highlight>
                <a:latin typeface="Roboto Mono"/>
                <a:ea typeface="Roboto Mono"/>
                <a:cs typeface="Roboto Mono"/>
                <a:sym typeface="Roboto Mono"/>
              </a:rPr>
              <a:t>-</a:t>
            </a:r>
            <a:r>
              <a:rPr lang="en" sz="1200">
                <a:solidFill>
                  <a:srgbClr val="172B4D"/>
                </a:solidFill>
                <a:highlight>
                  <a:srgbClr val="F4F5F7"/>
                </a:highlight>
                <a:latin typeface="Roboto Mono"/>
                <a:ea typeface="Roboto Mono"/>
                <a:cs typeface="Roboto Mono"/>
                <a:sym typeface="Roboto Mono"/>
              </a:rPr>
              <a:t>payments </a:t>
            </a:r>
            <a:r>
              <a:rPr b="1" lang="en" sz="1200">
                <a:solidFill>
                  <a:srgbClr val="172B4D"/>
                </a:solidFill>
                <a:highlight>
                  <a:srgbClr val="F4F5F7"/>
                </a:highlight>
                <a:latin typeface="Roboto Mono"/>
                <a:ea typeface="Roboto Mono"/>
                <a:cs typeface="Roboto Mono"/>
                <a:sym typeface="Roboto Mono"/>
              </a:rPr>
              <a:t>as</a:t>
            </a:r>
            <a:r>
              <a:rPr lang="en" sz="1200">
                <a:solidFill>
                  <a:srgbClr val="172B4D"/>
                </a:solidFill>
                <a:highlight>
                  <a:srgbClr val="F4F5F7"/>
                </a:highlight>
                <a:latin typeface="Roboto Mono"/>
                <a:ea typeface="Roboto Mono"/>
                <a:cs typeface="Roboto Mono"/>
                <a:sym typeface="Roboto Mono"/>
              </a:rPr>
              <a:t> </a:t>
            </a:r>
            <a:r>
              <a:rPr lang="en" sz="1200">
                <a:solidFill>
                  <a:srgbClr val="BB8844"/>
                </a:solidFill>
                <a:highlight>
                  <a:srgbClr val="F4F5F7"/>
                </a:highlight>
                <a:latin typeface="Roboto Mono"/>
                <a:ea typeface="Roboto Mono"/>
                <a:cs typeface="Roboto Mono"/>
                <a:sym typeface="Roboto Mono"/>
              </a:rPr>
              <a:t>"Balance"</a:t>
            </a:r>
            <a:r>
              <a:rPr lang="en" sz="1200">
                <a:solidFill>
                  <a:srgbClr val="172B4D"/>
                </a:solidFill>
                <a:highlight>
                  <a:srgbClr val="F4F5F7"/>
                </a:highlight>
                <a:latin typeface="Roboto Mono"/>
                <a:ea typeface="Roboto Mono"/>
                <a:cs typeface="Roboto Mono"/>
                <a:sym typeface="Roboto Mono"/>
              </a:rPr>
              <a:t>,</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avg</a:t>
            </a:r>
            <a:r>
              <a:rPr lang="en" sz="1200">
                <a:solidFill>
                  <a:srgbClr val="172B4D"/>
                </a:solidFill>
                <a:highlight>
                  <a:srgbClr val="F4F5F7"/>
                </a:highlight>
                <a:latin typeface="Roboto Mono"/>
                <a:ea typeface="Roboto Mono"/>
                <a:cs typeface="Roboto Mono"/>
                <a:sym typeface="Roboto Mono"/>
              </a:rPr>
              <a:t>(amount</a:t>
            </a:r>
            <a:r>
              <a:rPr b="1" lang="en" sz="1200">
                <a:solidFill>
                  <a:srgbClr val="172B4D"/>
                </a:solidFill>
                <a:highlight>
                  <a:srgbClr val="F4F5F7"/>
                </a:highlight>
                <a:latin typeface="Roboto Mono"/>
                <a:ea typeface="Roboto Mono"/>
                <a:cs typeface="Roboto Mono"/>
                <a:sym typeface="Roboto Mono"/>
              </a:rPr>
              <a:t>-</a:t>
            </a:r>
            <a:r>
              <a:rPr lang="en" sz="1200">
                <a:solidFill>
                  <a:srgbClr val="172B4D"/>
                </a:solidFill>
                <a:highlight>
                  <a:srgbClr val="F4F5F7"/>
                </a:highlight>
                <a:latin typeface="Roboto Mono"/>
                <a:ea typeface="Roboto Mono"/>
                <a:cs typeface="Roboto Mono"/>
                <a:sym typeface="Roboto Mono"/>
              </a:rPr>
              <a:t>payments) over (partition </a:t>
            </a:r>
            <a:r>
              <a:rPr b="1" lang="en" sz="1200">
                <a:solidFill>
                  <a:srgbClr val="172B4D"/>
                </a:solidFill>
                <a:highlight>
                  <a:srgbClr val="F4F5F7"/>
                </a:highlight>
                <a:latin typeface="Roboto Mono"/>
                <a:ea typeface="Roboto Mono"/>
                <a:cs typeface="Roboto Mono"/>
                <a:sym typeface="Roboto Mono"/>
              </a:rPr>
              <a:t>by</a:t>
            </a:r>
            <a:r>
              <a:rPr lang="en" sz="1200">
                <a:solidFill>
                  <a:srgbClr val="172B4D"/>
                </a:solidFill>
                <a:highlight>
                  <a:srgbClr val="F4F5F7"/>
                </a:highlight>
                <a:latin typeface="Roboto Mono"/>
                <a:ea typeface="Roboto Mono"/>
                <a:cs typeface="Roboto Mono"/>
                <a:sym typeface="Roboto Mono"/>
              </a:rPr>
              <a:t> duration) </a:t>
            </a:r>
            <a:r>
              <a:rPr b="1" lang="en" sz="1200">
                <a:solidFill>
                  <a:srgbClr val="172B4D"/>
                </a:solidFill>
                <a:highlight>
                  <a:srgbClr val="F4F5F7"/>
                </a:highlight>
                <a:latin typeface="Roboto Mono"/>
                <a:ea typeface="Roboto Mono"/>
                <a:cs typeface="Roboto Mono"/>
                <a:sym typeface="Roboto Mono"/>
              </a:rPr>
              <a:t>as</a:t>
            </a:r>
            <a:r>
              <a:rPr lang="en" sz="1200">
                <a:solidFill>
                  <a:srgbClr val="172B4D"/>
                </a:solidFill>
                <a:highlight>
                  <a:srgbClr val="F4F5F7"/>
                </a:highlight>
                <a:latin typeface="Roboto Mono"/>
                <a:ea typeface="Roboto Mono"/>
                <a:cs typeface="Roboto Mono"/>
                <a:sym typeface="Roboto Mono"/>
              </a:rPr>
              <a:t> Avg_Balance</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from</a:t>
            </a:r>
            <a:r>
              <a:rPr lang="en" sz="1200">
                <a:solidFill>
                  <a:srgbClr val="172B4D"/>
                </a:solidFill>
                <a:highlight>
                  <a:srgbClr val="F4F5F7"/>
                </a:highlight>
                <a:latin typeface="Roboto Mono"/>
                <a:ea typeface="Roboto Mono"/>
                <a:cs typeface="Roboto Mono"/>
                <a:sym typeface="Roboto Mono"/>
              </a:rPr>
              <a:t> bank.loan</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where</a:t>
            </a:r>
            <a:r>
              <a:rPr lang="en" sz="1200">
                <a:solidFill>
                  <a:srgbClr val="172B4D"/>
                </a:solidFill>
                <a:highlight>
                  <a:srgbClr val="F4F5F7"/>
                </a:highlight>
                <a:latin typeface="Roboto Mono"/>
                <a:ea typeface="Roboto Mono"/>
                <a:cs typeface="Roboto Mono"/>
                <a:sym typeface="Roboto Mono"/>
              </a:rPr>
              <a:t> amount </a:t>
            </a:r>
            <a:r>
              <a:rPr b="1" lang="en" sz="1200">
                <a:solidFill>
                  <a:srgbClr val="172B4D"/>
                </a:solidFill>
                <a:highlight>
                  <a:srgbClr val="F4F5F7"/>
                </a:highlight>
                <a:latin typeface="Roboto Mono"/>
                <a:ea typeface="Roboto Mono"/>
                <a:cs typeface="Roboto Mono"/>
                <a:sym typeface="Roboto Mono"/>
              </a:rPr>
              <a:t>&gt;</a:t>
            </a:r>
            <a:r>
              <a:rPr lang="en" sz="1200">
                <a:solidFill>
                  <a:srgbClr val="172B4D"/>
                </a:solidFill>
                <a:highlight>
                  <a:srgbClr val="F4F5F7"/>
                </a:highlight>
                <a:latin typeface="Roboto Mono"/>
                <a:ea typeface="Roboto Mono"/>
                <a:cs typeface="Roboto Mono"/>
                <a:sym typeface="Roboto Mono"/>
              </a:rPr>
              <a:t> </a:t>
            </a:r>
            <a:r>
              <a:rPr lang="en" sz="1200">
                <a:solidFill>
                  <a:srgbClr val="009999"/>
                </a:solidFill>
                <a:highlight>
                  <a:srgbClr val="F4F5F7"/>
                </a:highlight>
                <a:latin typeface="Roboto Mono"/>
                <a:ea typeface="Roboto Mono"/>
                <a:cs typeface="Roboto Mono"/>
                <a:sym typeface="Roboto Mono"/>
              </a:rPr>
              <a:t>100000</a:t>
            </a:r>
            <a:endParaRPr sz="1200">
              <a:solidFill>
                <a:srgbClr val="172B4D"/>
              </a:solidFill>
              <a:highlight>
                <a:srgbClr val="F4F5F7"/>
              </a:highlight>
              <a:latin typeface="Roboto Mono"/>
              <a:ea typeface="Roboto Mono"/>
              <a:cs typeface="Roboto Mono"/>
              <a:sym typeface="Roboto Mono"/>
            </a:endParaRPr>
          </a:p>
          <a:p>
            <a:pPr indent="0" lvl="0" marL="0" marR="76200" rtl="0" algn="l">
              <a:lnSpc>
                <a:spcPct val="115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order</a:t>
            </a:r>
            <a:r>
              <a:rPr lang="en" sz="1200">
                <a:solidFill>
                  <a:srgbClr val="172B4D"/>
                </a:solidFill>
                <a:highlight>
                  <a:srgbClr val="F4F5F7"/>
                </a:highlight>
                <a:latin typeface="Roboto Mono"/>
                <a:ea typeface="Roboto Mono"/>
                <a:cs typeface="Roboto Mono"/>
                <a:sym typeface="Roboto Mono"/>
              </a:rPr>
              <a:t> </a:t>
            </a:r>
            <a:r>
              <a:rPr b="1" lang="en" sz="1200">
                <a:solidFill>
                  <a:srgbClr val="172B4D"/>
                </a:solidFill>
                <a:highlight>
                  <a:srgbClr val="F4F5F7"/>
                </a:highlight>
                <a:latin typeface="Roboto Mono"/>
                <a:ea typeface="Roboto Mono"/>
                <a:cs typeface="Roboto Mono"/>
                <a:sym typeface="Roboto Mono"/>
              </a:rPr>
              <a:t>by</a:t>
            </a:r>
            <a:r>
              <a:rPr lang="en" sz="1200">
                <a:solidFill>
                  <a:srgbClr val="172B4D"/>
                </a:solidFill>
                <a:highlight>
                  <a:srgbClr val="F4F5F7"/>
                </a:highlight>
                <a:latin typeface="Roboto Mono"/>
                <a:ea typeface="Roboto Mono"/>
                <a:cs typeface="Roboto Mono"/>
                <a:sym typeface="Roboto Mono"/>
              </a:rPr>
              <a:t> duration, balance </a:t>
            </a:r>
            <a:r>
              <a:rPr b="1" lang="en" sz="1200">
                <a:solidFill>
                  <a:srgbClr val="172B4D"/>
                </a:solidFill>
                <a:highlight>
                  <a:srgbClr val="F4F5F7"/>
                </a:highlight>
                <a:latin typeface="Roboto Mono"/>
                <a:ea typeface="Roboto Mono"/>
                <a:cs typeface="Roboto Mono"/>
                <a:sym typeface="Roboto Mono"/>
              </a:rPr>
              <a:t>desc</a:t>
            </a:r>
            <a:r>
              <a:rPr lang="en" sz="1200">
                <a:solidFill>
                  <a:srgbClr val="172B4D"/>
                </a:solidFill>
                <a:highlight>
                  <a:srgbClr val="F4F5F7"/>
                </a:highlight>
                <a:latin typeface="Roboto Mono"/>
                <a:ea typeface="Roboto Mono"/>
                <a:cs typeface="Roboto Mono"/>
                <a:sym typeface="Roboto Mono"/>
              </a:rPr>
              <a:t>;</a:t>
            </a:r>
            <a:endParaRPr sz="16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select</a:t>
            </a:r>
            <a:r>
              <a:rPr lang="en" sz="1200">
                <a:solidFill>
                  <a:srgbClr val="172B4D"/>
                </a:solidFill>
                <a:highlight>
                  <a:srgbClr val="F4F5F7"/>
                </a:highlight>
                <a:latin typeface="Roboto Mono"/>
                <a:ea typeface="Roboto Mono"/>
                <a:cs typeface="Roboto Mono"/>
                <a:sym typeface="Roboto Mono"/>
              </a:rPr>
              <a:t> loan_id, account_id, amount, payments, duration, amount</a:t>
            </a:r>
            <a:r>
              <a:rPr b="1" lang="en" sz="1200">
                <a:solidFill>
                  <a:srgbClr val="172B4D"/>
                </a:solidFill>
                <a:highlight>
                  <a:srgbClr val="F4F5F7"/>
                </a:highlight>
                <a:latin typeface="Roboto Mono"/>
                <a:ea typeface="Roboto Mono"/>
                <a:cs typeface="Roboto Mono"/>
                <a:sym typeface="Roboto Mono"/>
              </a:rPr>
              <a:t>-</a:t>
            </a:r>
            <a:r>
              <a:rPr lang="en" sz="1200">
                <a:solidFill>
                  <a:srgbClr val="172B4D"/>
                </a:solidFill>
                <a:highlight>
                  <a:srgbClr val="F4F5F7"/>
                </a:highlight>
                <a:latin typeface="Roboto Mono"/>
                <a:ea typeface="Roboto Mono"/>
                <a:cs typeface="Roboto Mono"/>
                <a:sym typeface="Roboto Mono"/>
              </a:rPr>
              <a:t>payments </a:t>
            </a:r>
            <a:r>
              <a:rPr b="1" lang="en" sz="1200">
                <a:solidFill>
                  <a:srgbClr val="172B4D"/>
                </a:solidFill>
                <a:highlight>
                  <a:srgbClr val="F4F5F7"/>
                </a:highlight>
                <a:latin typeface="Roboto Mono"/>
                <a:ea typeface="Roboto Mono"/>
                <a:cs typeface="Roboto Mono"/>
                <a:sym typeface="Roboto Mono"/>
              </a:rPr>
              <a:t>as</a:t>
            </a:r>
            <a:r>
              <a:rPr lang="en" sz="1200">
                <a:solidFill>
                  <a:srgbClr val="172B4D"/>
                </a:solidFill>
                <a:highlight>
                  <a:srgbClr val="F4F5F7"/>
                </a:highlight>
                <a:latin typeface="Roboto Mono"/>
                <a:ea typeface="Roboto Mono"/>
                <a:cs typeface="Roboto Mono"/>
                <a:sym typeface="Roboto Mono"/>
              </a:rPr>
              <a:t> </a:t>
            </a:r>
            <a:r>
              <a:rPr lang="en" sz="1200">
                <a:solidFill>
                  <a:srgbClr val="BB8844"/>
                </a:solidFill>
                <a:highlight>
                  <a:srgbClr val="F4F5F7"/>
                </a:highlight>
                <a:latin typeface="Roboto Mono"/>
                <a:ea typeface="Roboto Mono"/>
                <a:cs typeface="Roboto Mono"/>
                <a:sym typeface="Roboto Mono"/>
              </a:rPr>
              <a:t>"Balance"</a:t>
            </a:r>
            <a:r>
              <a:rPr lang="en" sz="1200">
                <a:solidFill>
                  <a:srgbClr val="172B4D"/>
                </a:solidFill>
                <a:highlight>
                  <a:srgbClr val="F4F5F7"/>
                </a:highlight>
                <a:latin typeface="Roboto Mono"/>
                <a:ea typeface="Roboto Mono"/>
                <a:cs typeface="Roboto Mono"/>
                <a:sym typeface="Roboto Mono"/>
              </a:rPr>
              <a:t>,</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avg</a:t>
            </a:r>
            <a:r>
              <a:rPr lang="en" sz="1200">
                <a:solidFill>
                  <a:srgbClr val="172B4D"/>
                </a:solidFill>
                <a:highlight>
                  <a:srgbClr val="F4F5F7"/>
                </a:highlight>
                <a:latin typeface="Roboto Mono"/>
                <a:ea typeface="Roboto Mono"/>
                <a:cs typeface="Roboto Mono"/>
                <a:sym typeface="Roboto Mono"/>
              </a:rPr>
              <a:t>(amount</a:t>
            </a:r>
            <a:r>
              <a:rPr b="1" lang="en" sz="1200">
                <a:solidFill>
                  <a:srgbClr val="172B4D"/>
                </a:solidFill>
                <a:highlight>
                  <a:srgbClr val="F4F5F7"/>
                </a:highlight>
                <a:latin typeface="Roboto Mono"/>
                <a:ea typeface="Roboto Mono"/>
                <a:cs typeface="Roboto Mono"/>
                <a:sym typeface="Roboto Mono"/>
              </a:rPr>
              <a:t>-</a:t>
            </a:r>
            <a:r>
              <a:rPr lang="en" sz="1200">
                <a:solidFill>
                  <a:srgbClr val="172B4D"/>
                </a:solidFill>
                <a:highlight>
                  <a:srgbClr val="F4F5F7"/>
                </a:highlight>
                <a:latin typeface="Roboto Mono"/>
                <a:ea typeface="Roboto Mono"/>
                <a:cs typeface="Roboto Mono"/>
                <a:sym typeface="Roboto Mono"/>
              </a:rPr>
              <a:t>payments) over (partition </a:t>
            </a:r>
            <a:r>
              <a:rPr b="1" lang="en" sz="1200">
                <a:solidFill>
                  <a:srgbClr val="172B4D"/>
                </a:solidFill>
                <a:highlight>
                  <a:srgbClr val="F4F5F7"/>
                </a:highlight>
                <a:latin typeface="Roboto Mono"/>
                <a:ea typeface="Roboto Mono"/>
                <a:cs typeface="Roboto Mono"/>
                <a:sym typeface="Roboto Mono"/>
              </a:rPr>
              <a:t>by</a:t>
            </a:r>
            <a:r>
              <a:rPr lang="en" sz="1200">
                <a:solidFill>
                  <a:srgbClr val="172B4D"/>
                </a:solidFill>
                <a:highlight>
                  <a:srgbClr val="F4F5F7"/>
                </a:highlight>
                <a:latin typeface="Roboto Mono"/>
                <a:ea typeface="Roboto Mono"/>
                <a:cs typeface="Roboto Mono"/>
                <a:sym typeface="Roboto Mono"/>
              </a:rPr>
              <a:t> duration </a:t>
            </a:r>
            <a:r>
              <a:rPr b="1" lang="en" sz="1200">
                <a:solidFill>
                  <a:srgbClr val="172B4D"/>
                </a:solidFill>
                <a:highlight>
                  <a:srgbClr val="F4F5F7"/>
                </a:highlight>
                <a:latin typeface="Roboto Mono"/>
                <a:ea typeface="Roboto Mono"/>
                <a:cs typeface="Roboto Mono"/>
                <a:sym typeface="Roboto Mono"/>
              </a:rPr>
              <a:t>order</a:t>
            </a:r>
            <a:r>
              <a:rPr lang="en" sz="1200">
                <a:solidFill>
                  <a:srgbClr val="172B4D"/>
                </a:solidFill>
                <a:highlight>
                  <a:srgbClr val="F4F5F7"/>
                </a:highlight>
                <a:latin typeface="Roboto Mono"/>
                <a:ea typeface="Roboto Mono"/>
                <a:cs typeface="Roboto Mono"/>
                <a:sym typeface="Roboto Mono"/>
              </a:rPr>
              <a:t> </a:t>
            </a:r>
            <a:r>
              <a:rPr b="1" lang="en" sz="1200">
                <a:solidFill>
                  <a:srgbClr val="172B4D"/>
                </a:solidFill>
                <a:highlight>
                  <a:srgbClr val="F4F5F7"/>
                </a:highlight>
                <a:latin typeface="Roboto Mono"/>
                <a:ea typeface="Roboto Mono"/>
                <a:cs typeface="Roboto Mono"/>
                <a:sym typeface="Roboto Mono"/>
              </a:rPr>
              <a:t>by</a:t>
            </a:r>
            <a:r>
              <a:rPr lang="en" sz="1200">
                <a:solidFill>
                  <a:srgbClr val="172B4D"/>
                </a:solidFill>
                <a:highlight>
                  <a:srgbClr val="F4F5F7"/>
                </a:highlight>
                <a:latin typeface="Roboto Mono"/>
                <a:ea typeface="Roboto Mono"/>
                <a:cs typeface="Roboto Mono"/>
                <a:sym typeface="Roboto Mono"/>
              </a:rPr>
              <a:t> duration </a:t>
            </a:r>
            <a:r>
              <a:rPr b="1" lang="en" sz="1200">
                <a:solidFill>
                  <a:srgbClr val="172B4D"/>
                </a:solidFill>
                <a:highlight>
                  <a:srgbClr val="F4F5F7"/>
                </a:highlight>
                <a:latin typeface="Roboto Mono"/>
                <a:ea typeface="Roboto Mono"/>
                <a:cs typeface="Roboto Mono"/>
                <a:sym typeface="Roboto Mono"/>
              </a:rPr>
              <a:t>asc</a:t>
            </a:r>
            <a:r>
              <a:rPr lang="en" sz="1200">
                <a:solidFill>
                  <a:srgbClr val="172B4D"/>
                </a:solidFill>
                <a:highlight>
                  <a:srgbClr val="F4F5F7"/>
                </a:highlight>
                <a:latin typeface="Roboto Mono"/>
                <a:ea typeface="Roboto Mono"/>
                <a:cs typeface="Roboto Mono"/>
                <a:sym typeface="Roboto Mono"/>
              </a:rPr>
              <a:t>, amounts </a:t>
            </a:r>
            <a:r>
              <a:rPr b="1" lang="en" sz="1200">
                <a:solidFill>
                  <a:srgbClr val="172B4D"/>
                </a:solidFill>
                <a:highlight>
                  <a:srgbClr val="F4F5F7"/>
                </a:highlight>
                <a:latin typeface="Roboto Mono"/>
                <a:ea typeface="Roboto Mono"/>
                <a:cs typeface="Roboto Mono"/>
                <a:sym typeface="Roboto Mono"/>
              </a:rPr>
              <a:t>desc</a:t>
            </a:r>
            <a:r>
              <a:rPr lang="en" sz="1200">
                <a:solidFill>
                  <a:srgbClr val="172B4D"/>
                </a:solidFill>
                <a:highlight>
                  <a:srgbClr val="F4F5F7"/>
                </a:highlight>
                <a:latin typeface="Roboto Mono"/>
                <a:ea typeface="Roboto Mono"/>
                <a:cs typeface="Roboto Mono"/>
                <a:sym typeface="Roboto Mono"/>
              </a:rPr>
              <a:t>) </a:t>
            </a:r>
            <a:r>
              <a:rPr b="1" lang="en" sz="1200">
                <a:solidFill>
                  <a:srgbClr val="172B4D"/>
                </a:solidFill>
                <a:highlight>
                  <a:srgbClr val="F4F5F7"/>
                </a:highlight>
                <a:latin typeface="Roboto Mono"/>
                <a:ea typeface="Roboto Mono"/>
                <a:cs typeface="Roboto Mono"/>
                <a:sym typeface="Roboto Mono"/>
              </a:rPr>
              <a:t>as</a:t>
            </a:r>
            <a:r>
              <a:rPr lang="en" sz="1200">
                <a:solidFill>
                  <a:srgbClr val="172B4D"/>
                </a:solidFill>
                <a:highlight>
                  <a:srgbClr val="F4F5F7"/>
                </a:highlight>
                <a:latin typeface="Roboto Mono"/>
                <a:ea typeface="Roboto Mono"/>
                <a:cs typeface="Roboto Mono"/>
                <a:sym typeface="Roboto Mono"/>
              </a:rPr>
              <a:t> Avg_Balance</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from</a:t>
            </a:r>
            <a:r>
              <a:rPr lang="en" sz="1200">
                <a:solidFill>
                  <a:srgbClr val="172B4D"/>
                </a:solidFill>
                <a:highlight>
                  <a:srgbClr val="F4F5F7"/>
                </a:highlight>
                <a:latin typeface="Roboto Mono"/>
                <a:ea typeface="Roboto Mono"/>
                <a:cs typeface="Roboto Mono"/>
                <a:sym typeface="Roboto Mono"/>
              </a:rPr>
              <a:t> bank.loan</a:t>
            </a:r>
            <a:endParaRPr sz="1200">
              <a:solidFill>
                <a:srgbClr val="172B4D"/>
              </a:solidFill>
              <a:highlight>
                <a:srgbClr val="F4F5F7"/>
              </a:highlight>
              <a:latin typeface="Roboto Mono"/>
              <a:ea typeface="Roboto Mono"/>
              <a:cs typeface="Roboto Mono"/>
              <a:sym typeface="Roboto Mono"/>
            </a:endParaRPr>
          </a:p>
          <a:p>
            <a:pPr indent="0" lvl="0" marL="0" marR="76200" rtl="0" algn="l">
              <a:lnSpc>
                <a:spcPct val="115000"/>
              </a:lnSpc>
              <a:spcBef>
                <a:spcPts val="0"/>
              </a:spcBef>
              <a:spcAft>
                <a:spcPts val="0"/>
              </a:spcAft>
              <a:buClr>
                <a:srgbClr val="000000"/>
              </a:buClr>
              <a:buSzPts val="1100"/>
              <a:buFont typeface="Arial"/>
              <a:buNone/>
            </a:pPr>
            <a:r>
              <a:rPr b="1" lang="en" sz="1200">
                <a:solidFill>
                  <a:srgbClr val="172B4D"/>
                </a:solidFill>
                <a:highlight>
                  <a:srgbClr val="F4F5F7"/>
                </a:highlight>
                <a:latin typeface="Roboto Mono"/>
                <a:ea typeface="Roboto Mono"/>
                <a:cs typeface="Roboto Mono"/>
                <a:sym typeface="Roboto Mono"/>
              </a:rPr>
              <a:t>where</a:t>
            </a:r>
            <a:r>
              <a:rPr lang="en" sz="1200">
                <a:solidFill>
                  <a:srgbClr val="172B4D"/>
                </a:solidFill>
                <a:highlight>
                  <a:srgbClr val="F4F5F7"/>
                </a:highlight>
                <a:latin typeface="Roboto Mono"/>
                <a:ea typeface="Roboto Mono"/>
                <a:cs typeface="Roboto Mono"/>
                <a:sym typeface="Roboto Mono"/>
              </a:rPr>
              <a:t> amount </a:t>
            </a:r>
            <a:r>
              <a:rPr b="1" lang="en" sz="1200">
                <a:solidFill>
                  <a:srgbClr val="172B4D"/>
                </a:solidFill>
                <a:highlight>
                  <a:srgbClr val="F4F5F7"/>
                </a:highlight>
                <a:latin typeface="Roboto Mono"/>
                <a:ea typeface="Roboto Mono"/>
                <a:cs typeface="Roboto Mono"/>
                <a:sym typeface="Roboto Mono"/>
              </a:rPr>
              <a:t>&gt;</a:t>
            </a:r>
            <a:r>
              <a:rPr lang="en" sz="1200">
                <a:solidFill>
                  <a:srgbClr val="172B4D"/>
                </a:solidFill>
                <a:highlight>
                  <a:srgbClr val="F4F5F7"/>
                </a:highlight>
                <a:latin typeface="Roboto Mono"/>
                <a:ea typeface="Roboto Mono"/>
                <a:cs typeface="Roboto Mono"/>
                <a:sym typeface="Roboto Mono"/>
              </a:rPr>
              <a:t> </a:t>
            </a:r>
            <a:r>
              <a:rPr lang="en" sz="1200">
                <a:solidFill>
                  <a:srgbClr val="009999"/>
                </a:solidFill>
                <a:highlight>
                  <a:srgbClr val="F4F5F7"/>
                </a:highlight>
                <a:latin typeface="Roboto Mono"/>
                <a:ea typeface="Roboto Mono"/>
                <a:cs typeface="Roboto Mono"/>
                <a:sym typeface="Roboto Mono"/>
              </a:rPr>
              <a:t>100000</a:t>
            </a:r>
            <a:r>
              <a:rPr lang="en" sz="1200">
                <a:solidFill>
                  <a:srgbClr val="172B4D"/>
                </a:solidFill>
                <a:highlight>
                  <a:srgbClr val="F4F5F7"/>
                </a:highlight>
                <a:latin typeface="Roboto Mono"/>
                <a:ea typeface="Roboto Mono"/>
                <a:cs typeface="Roboto Mono"/>
                <a:sym typeface="Roboto Mono"/>
              </a:rPr>
              <a:t>;</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rgbClr val="000000"/>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Google Shape;318;p47"/>
          <p:cNvSpPr txBox="1"/>
          <p:nvPr/>
        </p:nvSpPr>
        <p:spPr>
          <a:xfrm>
            <a:off x="540625" y="932475"/>
            <a:ext cx="2182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#1</a:t>
            </a:r>
            <a:endParaRPr b="1">
              <a:solidFill>
                <a:srgbClr val="2DC5FA"/>
              </a:solidFill>
              <a:latin typeface="Montserrat"/>
              <a:ea typeface="Montserrat"/>
              <a:cs typeface="Montserrat"/>
              <a:sym typeface="Montserrat"/>
            </a:endParaRPr>
          </a:p>
        </p:txBody>
      </p:sp>
      <p:sp>
        <p:nvSpPr>
          <p:cNvPr id="319" name="Google Shape;319;p47"/>
          <p:cNvSpPr txBox="1"/>
          <p:nvPr/>
        </p:nvSpPr>
        <p:spPr>
          <a:xfrm>
            <a:off x="540625" y="1200275"/>
            <a:ext cx="7851600" cy="10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rgbClr val="FFFFFF"/>
                </a:highlight>
                <a:latin typeface="Montserrat"/>
                <a:ea typeface="Montserrat"/>
                <a:cs typeface="Montserrat"/>
                <a:sym typeface="Montserrat"/>
              </a:rPr>
              <a:t>Lorem ipsum dolor sit amet, consectetur adipiscing elit. Sed non risus. Suspendisse lectus tortor, dignissim sit amet, adipiscing nec, ultricies sed, dolor. Cras elementum ultrices diam. Maecenas ligula massa, varius a, semper congue, euismod non, mi. Proin porttitor, orci nec nonummy molestie, enim est eleifend mi, non fermentum diam nisl sit amet erat. Duis semper.</a:t>
            </a:r>
            <a:endParaRPr sz="1100">
              <a:latin typeface="Montserrat"/>
              <a:ea typeface="Montserrat"/>
              <a:cs typeface="Montserrat"/>
              <a:sym typeface="Montserrat"/>
            </a:endParaRPr>
          </a:p>
        </p:txBody>
      </p:sp>
      <p:sp>
        <p:nvSpPr>
          <p:cNvPr id="320" name="Google Shape;320;p47"/>
          <p:cNvSpPr txBox="1"/>
          <p:nvPr/>
        </p:nvSpPr>
        <p:spPr>
          <a:xfrm>
            <a:off x="540625" y="2429075"/>
            <a:ext cx="2182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#2</a:t>
            </a:r>
            <a:endParaRPr b="1">
              <a:solidFill>
                <a:srgbClr val="2DC5FA"/>
              </a:solidFill>
              <a:latin typeface="Montserrat"/>
              <a:ea typeface="Montserrat"/>
              <a:cs typeface="Montserrat"/>
              <a:sym typeface="Montserrat"/>
            </a:endParaRPr>
          </a:p>
        </p:txBody>
      </p:sp>
      <p:sp>
        <p:nvSpPr>
          <p:cNvPr id="321" name="Google Shape;321;p47"/>
          <p:cNvSpPr txBox="1"/>
          <p:nvPr/>
        </p:nvSpPr>
        <p:spPr>
          <a:xfrm>
            <a:off x="540625" y="2696875"/>
            <a:ext cx="19740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Lorem ipsum</a:t>
            </a:r>
            <a:endParaRPr sz="1100">
              <a:latin typeface="Montserrat"/>
              <a:ea typeface="Montserrat"/>
              <a:cs typeface="Montserrat"/>
              <a:sym typeface="Montserrat"/>
            </a:endParaRPr>
          </a:p>
        </p:txBody>
      </p:sp>
      <p:sp>
        <p:nvSpPr>
          <p:cNvPr id="322" name="Google Shape;322;p47"/>
          <p:cNvSpPr txBox="1"/>
          <p:nvPr/>
        </p:nvSpPr>
        <p:spPr>
          <a:xfrm>
            <a:off x="3217225" y="2429075"/>
            <a:ext cx="2521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#3</a:t>
            </a:r>
            <a:endParaRPr b="1">
              <a:solidFill>
                <a:srgbClr val="2DC5FA"/>
              </a:solidFill>
              <a:latin typeface="Montserrat"/>
              <a:ea typeface="Montserrat"/>
              <a:cs typeface="Montserrat"/>
              <a:sym typeface="Montserrat"/>
            </a:endParaRPr>
          </a:p>
        </p:txBody>
      </p:sp>
      <p:sp>
        <p:nvSpPr>
          <p:cNvPr id="323" name="Google Shape;323;p47"/>
          <p:cNvSpPr txBox="1"/>
          <p:nvPr/>
        </p:nvSpPr>
        <p:spPr>
          <a:xfrm>
            <a:off x="3217225" y="2696875"/>
            <a:ext cx="2457000" cy="4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Lorem ipsum</a:t>
            </a:r>
            <a:endParaRPr sz="1100">
              <a:latin typeface="Montserrat"/>
              <a:ea typeface="Montserrat"/>
              <a:cs typeface="Montserrat"/>
              <a:sym typeface="Montserrat"/>
            </a:endParaRPr>
          </a:p>
        </p:txBody>
      </p:sp>
      <p:sp>
        <p:nvSpPr>
          <p:cNvPr id="324" name="Google Shape;324;p47"/>
          <p:cNvSpPr txBox="1"/>
          <p:nvPr/>
        </p:nvSpPr>
        <p:spPr>
          <a:xfrm>
            <a:off x="6345150" y="2429075"/>
            <a:ext cx="2521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#4</a:t>
            </a:r>
            <a:endParaRPr b="1">
              <a:solidFill>
                <a:srgbClr val="2DC5FA"/>
              </a:solidFill>
              <a:latin typeface="Montserrat"/>
              <a:ea typeface="Montserrat"/>
              <a:cs typeface="Montserrat"/>
              <a:sym typeface="Montserrat"/>
            </a:endParaRPr>
          </a:p>
        </p:txBody>
      </p:sp>
      <p:sp>
        <p:nvSpPr>
          <p:cNvPr id="325" name="Google Shape;325;p47"/>
          <p:cNvSpPr txBox="1"/>
          <p:nvPr/>
        </p:nvSpPr>
        <p:spPr>
          <a:xfrm>
            <a:off x="6345150" y="2696875"/>
            <a:ext cx="24570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Lorem ipsum</a:t>
            </a:r>
            <a:endParaRPr sz="1100">
              <a:latin typeface="Montserrat"/>
              <a:ea typeface="Montserrat"/>
              <a:cs typeface="Montserrat"/>
              <a:sym typeface="Montserrat"/>
            </a:endParaRPr>
          </a:p>
        </p:txBody>
      </p:sp>
      <p:sp>
        <p:nvSpPr>
          <p:cNvPr id="326" name="Google Shape;326;p47"/>
          <p:cNvSpPr txBox="1"/>
          <p:nvPr/>
        </p:nvSpPr>
        <p:spPr>
          <a:xfrm>
            <a:off x="540625" y="3422875"/>
            <a:ext cx="2182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#5</a:t>
            </a:r>
            <a:endParaRPr b="1">
              <a:solidFill>
                <a:srgbClr val="2DC5FA"/>
              </a:solidFill>
              <a:latin typeface="Montserrat"/>
              <a:ea typeface="Montserrat"/>
              <a:cs typeface="Montserrat"/>
              <a:sym typeface="Montserrat"/>
            </a:endParaRPr>
          </a:p>
        </p:txBody>
      </p:sp>
      <p:sp>
        <p:nvSpPr>
          <p:cNvPr id="327" name="Google Shape;327;p47"/>
          <p:cNvSpPr txBox="1"/>
          <p:nvPr/>
        </p:nvSpPr>
        <p:spPr>
          <a:xfrm>
            <a:off x="540625" y="3690675"/>
            <a:ext cx="19740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Lorem ipsum</a:t>
            </a:r>
            <a:endParaRPr sz="1100">
              <a:latin typeface="Montserrat"/>
              <a:ea typeface="Montserrat"/>
              <a:cs typeface="Montserrat"/>
              <a:sym typeface="Montserrat"/>
            </a:endParaRPr>
          </a:p>
        </p:txBody>
      </p:sp>
      <p:sp>
        <p:nvSpPr>
          <p:cNvPr id="328" name="Google Shape;328;p47"/>
          <p:cNvSpPr txBox="1"/>
          <p:nvPr/>
        </p:nvSpPr>
        <p:spPr>
          <a:xfrm>
            <a:off x="3217225" y="3422875"/>
            <a:ext cx="35778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#6</a:t>
            </a:r>
            <a:endParaRPr b="1">
              <a:solidFill>
                <a:srgbClr val="2DC5FA"/>
              </a:solidFill>
              <a:latin typeface="Montserrat"/>
              <a:ea typeface="Montserrat"/>
              <a:cs typeface="Montserrat"/>
              <a:sym typeface="Montserrat"/>
            </a:endParaRPr>
          </a:p>
        </p:txBody>
      </p:sp>
      <p:sp>
        <p:nvSpPr>
          <p:cNvPr id="329" name="Google Shape;329;p47"/>
          <p:cNvSpPr txBox="1"/>
          <p:nvPr/>
        </p:nvSpPr>
        <p:spPr>
          <a:xfrm>
            <a:off x="3217225" y="3690675"/>
            <a:ext cx="52245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222222"/>
                </a:solidFill>
                <a:highlight>
                  <a:srgbClr val="FFFFFF"/>
                </a:highlight>
                <a:latin typeface="Montserrat"/>
                <a:ea typeface="Montserrat"/>
                <a:cs typeface="Montserrat"/>
                <a:sym typeface="Montserrat"/>
              </a:rPr>
              <a:t>Lorem ipsum dolor sit amet, consectetur adipiscing elit. Sed non risus. Suspendisse lectus tortor, dignissim sit amet, adipiscing nec, ultricies sed, dolor.</a:t>
            </a:r>
            <a:endParaRPr sz="800">
              <a:latin typeface="Montserrat"/>
              <a:ea typeface="Montserrat"/>
              <a:cs typeface="Montserrat"/>
              <a:sym typeface="Montserrat"/>
            </a:endParaRPr>
          </a:p>
        </p:txBody>
      </p:sp>
      <p:pic>
        <p:nvPicPr>
          <p:cNvPr id="330" name="Google Shape;330;p47"/>
          <p:cNvPicPr preferRelativeResize="0"/>
          <p:nvPr/>
        </p:nvPicPr>
        <p:blipFill>
          <a:blip r:embed="rId4">
            <a:alphaModFix/>
          </a:blip>
          <a:stretch>
            <a:fillRect/>
          </a:stretch>
        </p:blipFill>
        <p:spPr>
          <a:xfrm>
            <a:off x="1376225" y="1028500"/>
            <a:ext cx="196100" cy="196100"/>
          </a:xfrm>
          <a:prstGeom prst="rect">
            <a:avLst/>
          </a:prstGeom>
          <a:noFill/>
          <a:ln>
            <a:noFill/>
          </a:ln>
        </p:spPr>
      </p:pic>
      <p:pic>
        <p:nvPicPr>
          <p:cNvPr id="331" name="Google Shape;331;p47"/>
          <p:cNvPicPr preferRelativeResize="0"/>
          <p:nvPr/>
        </p:nvPicPr>
        <p:blipFill>
          <a:blip r:embed="rId5">
            <a:alphaModFix/>
          </a:blip>
          <a:stretch>
            <a:fillRect/>
          </a:stretch>
        </p:blipFill>
        <p:spPr>
          <a:xfrm>
            <a:off x="1386150" y="2539550"/>
            <a:ext cx="176250" cy="176250"/>
          </a:xfrm>
          <a:prstGeom prst="rect">
            <a:avLst/>
          </a:prstGeom>
          <a:noFill/>
          <a:ln>
            <a:noFill/>
          </a:ln>
        </p:spPr>
      </p:pic>
      <p:pic>
        <p:nvPicPr>
          <p:cNvPr id="332" name="Google Shape;332;p47"/>
          <p:cNvPicPr preferRelativeResize="0"/>
          <p:nvPr/>
        </p:nvPicPr>
        <p:blipFill>
          <a:blip r:embed="rId6">
            <a:alphaModFix/>
          </a:blip>
          <a:stretch>
            <a:fillRect/>
          </a:stretch>
        </p:blipFill>
        <p:spPr>
          <a:xfrm>
            <a:off x="4111500" y="2520625"/>
            <a:ext cx="176250" cy="176250"/>
          </a:xfrm>
          <a:prstGeom prst="rect">
            <a:avLst/>
          </a:prstGeom>
          <a:noFill/>
          <a:ln>
            <a:noFill/>
          </a:ln>
        </p:spPr>
      </p:pic>
      <p:pic>
        <p:nvPicPr>
          <p:cNvPr id="333" name="Google Shape;333;p47"/>
          <p:cNvPicPr preferRelativeResize="0"/>
          <p:nvPr/>
        </p:nvPicPr>
        <p:blipFill>
          <a:blip r:embed="rId7">
            <a:alphaModFix/>
          </a:blip>
          <a:stretch>
            <a:fillRect/>
          </a:stretch>
        </p:blipFill>
        <p:spPr>
          <a:xfrm>
            <a:off x="1439500" y="3514425"/>
            <a:ext cx="176250" cy="176250"/>
          </a:xfrm>
          <a:prstGeom prst="rect">
            <a:avLst/>
          </a:prstGeom>
          <a:noFill/>
          <a:ln>
            <a:noFill/>
          </a:ln>
        </p:spPr>
      </p:pic>
      <p:pic>
        <p:nvPicPr>
          <p:cNvPr id="334" name="Google Shape;334;p47"/>
          <p:cNvPicPr preferRelativeResize="0"/>
          <p:nvPr/>
        </p:nvPicPr>
        <p:blipFill>
          <a:blip r:embed="rId8">
            <a:alphaModFix/>
          </a:blip>
          <a:stretch>
            <a:fillRect/>
          </a:stretch>
        </p:blipFill>
        <p:spPr>
          <a:xfrm>
            <a:off x="4072750" y="3514425"/>
            <a:ext cx="178050" cy="178050"/>
          </a:xfrm>
          <a:prstGeom prst="rect">
            <a:avLst/>
          </a:prstGeom>
          <a:noFill/>
          <a:ln>
            <a:noFill/>
          </a:ln>
        </p:spPr>
      </p:pic>
      <p:pic>
        <p:nvPicPr>
          <p:cNvPr id="335" name="Google Shape;335;p47"/>
          <p:cNvPicPr preferRelativeResize="0"/>
          <p:nvPr/>
        </p:nvPicPr>
        <p:blipFill>
          <a:blip r:embed="rId9">
            <a:alphaModFix/>
          </a:blip>
          <a:stretch>
            <a:fillRect/>
          </a:stretch>
        </p:blipFill>
        <p:spPr>
          <a:xfrm>
            <a:off x="7210200" y="2539550"/>
            <a:ext cx="176250" cy="176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48"/>
          <p:cNvSpPr txBox="1"/>
          <p:nvPr/>
        </p:nvSpPr>
        <p:spPr>
          <a:xfrm>
            <a:off x="2566463" y="9725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rgbClr val="434343"/>
                </a:solidFill>
                <a:latin typeface="Work Sans"/>
                <a:ea typeface="Work Sans"/>
                <a:cs typeface="Work Sans"/>
                <a:sym typeface="Work Sans"/>
              </a:rPr>
              <a:t>Title of the</a:t>
            </a:r>
            <a:r>
              <a:rPr b="1" lang="en" sz="3000">
                <a:solidFill>
                  <a:srgbClr val="2DC5FA"/>
                </a:solidFill>
                <a:latin typeface="Work Sans"/>
                <a:ea typeface="Work Sans"/>
                <a:cs typeface="Work Sans"/>
                <a:sym typeface="Work Sans"/>
              </a:rPr>
              <a:t> slide</a:t>
            </a:r>
            <a:endParaRPr sz="3000">
              <a:solidFill>
                <a:srgbClr val="2DC5FA"/>
              </a:solidFill>
              <a:latin typeface="Work Sans Regular"/>
              <a:ea typeface="Work Sans Regular"/>
              <a:cs typeface="Work Sans Regular"/>
              <a:sym typeface="Work Sans Regular"/>
            </a:endParaRPr>
          </a:p>
        </p:txBody>
      </p:sp>
      <p:sp>
        <p:nvSpPr>
          <p:cNvPr id="341" name="Google Shape;341;p48"/>
          <p:cNvSpPr txBox="1"/>
          <p:nvPr/>
        </p:nvSpPr>
        <p:spPr>
          <a:xfrm>
            <a:off x="1406600" y="3739750"/>
            <a:ext cx="9696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434343"/>
                </a:solidFill>
                <a:latin typeface="Work Sans Regular"/>
                <a:ea typeface="Work Sans Regular"/>
                <a:cs typeface="Work Sans Regular"/>
                <a:sym typeface="Work Sans Regular"/>
              </a:rPr>
              <a:t>TITLE</a:t>
            </a:r>
            <a:endParaRPr sz="1500">
              <a:solidFill>
                <a:srgbClr val="434343"/>
              </a:solidFill>
              <a:latin typeface="Work Sans Regular"/>
              <a:ea typeface="Work Sans Regular"/>
              <a:cs typeface="Work Sans Regular"/>
              <a:sym typeface="Work Sans Regular"/>
            </a:endParaRPr>
          </a:p>
        </p:txBody>
      </p:sp>
      <p:pic>
        <p:nvPicPr>
          <p:cNvPr id="342" name="Google Shape;342;p48"/>
          <p:cNvPicPr preferRelativeResize="0"/>
          <p:nvPr/>
        </p:nvPicPr>
        <p:blipFill rotWithShape="1">
          <a:blip r:embed="rId4">
            <a:alphaModFix/>
          </a:blip>
          <a:srcRect b="0" l="33453" r="0" t="0"/>
          <a:stretch/>
        </p:blipFill>
        <p:spPr>
          <a:xfrm>
            <a:off x="1184900" y="2196475"/>
            <a:ext cx="1413000" cy="1413000"/>
          </a:xfrm>
          <a:prstGeom prst="ellipse">
            <a:avLst/>
          </a:prstGeom>
          <a:noFill/>
          <a:ln>
            <a:noFill/>
          </a:ln>
        </p:spPr>
      </p:pic>
      <p:pic>
        <p:nvPicPr>
          <p:cNvPr id="343" name="Google Shape;343;p48"/>
          <p:cNvPicPr preferRelativeResize="0"/>
          <p:nvPr/>
        </p:nvPicPr>
        <p:blipFill rotWithShape="1">
          <a:blip r:embed="rId4">
            <a:alphaModFix/>
          </a:blip>
          <a:srcRect b="0" l="33453" r="0" t="0"/>
          <a:stretch/>
        </p:blipFill>
        <p:spPr>
          <a:xfrm>
            <a:off x="3865500" y="2196475"/>
            <a:ext cx="1413000" cy="1413000"/>
          </a:xfrm>
          <a:prstGeom prst="ellipse">
            <a:avLst/>
          </a:prstGeom>
          <a:noFill/>
          <a:ln>
            <a:noFill/>
          </a:ln>
        </p:spPr>
      </p:pic>
      <p:pic>
        <p:nvPicPr>
          <p:cNvPr id="344" name="Google Shape;344;p48"/>
          <p:cNvPicPr preferRelativeResize="0"/>
          <p:nvPr/>
        </p:nvPicPr>
        <p:blipFill rotWithShape="1">
          <a:blip r:embed="rId4">
            <a:alphaModFix/>
          </a:blip>
          <a:srcRect b="0" l="33453" r="0" t="0"/>
          <a:stretch/>
        </p:blipFill>
        <p:spPr>
          <a:xfrm>
            <a:off x="6546100" y="2196475"/>
            <a:ext cx="1413000" cy="1413000"/>
          </a:xfrm>
          <a:prstGeom prst="ellipse">
            <a:avLst/>
          </a:prstGeom>
          <a:noFill/>
          <a:ln>
            <a:noFill/>
          </a:ln>
        </p:spPr>
      </p:pic>
      <p:sp>
        <p:nvSpPr>
          <p:cNvPr id="345" name="Google Shape;345;p48"/>
          <p:cNvSpPr txBox="1"/>
          <p:nvPr/>
        </p:nvSpPr>
        <p:spPr>
          <a:xfrm>
            <a:off x="4087175" y="3739750"/>
            <a:ext cx="9696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434343"/>
                </a:solidFill>
                <a:latin typeface="Work Sans Regular"/>
                <a:ea typeface="Work Sans Regular"/>
                <a:cs typeface="Work Sans Regular"/>
                <a:sym typeface="Work Sans Regular"/>
              </a:rPr>
              <a:t>TITLE</a:t>
            </a:r>
            <a:endParaRPr sz="1500">
              <a:solidFill>
                <a:srgbClr val="434343"/>
              </a:solidFill>
              <a:latin typeface="Work Sans Regular"/>
              <a:ea typeface="Work Sans Regular"/>
              <a:cs typeface="Work Sans Regular"/>
              <a:sym typeface="Work Sans Regular"/>
            </a:endParaRPr>
          </a:p>
        </p:txBody>
      </p:sp>
      <p:sp>
        <p:nvSpPr>
          <p:cNvPr id="346" name="Google Shape;346;p48"/>
          <p:cNvSpPr txBox="1"/>
          <p:nvPr/>
        </p:nvSpPr>
        <p:spPr>
          <a:xfrm>
            <a:off x="6767750" y="3739750"/>
            <a:ext cx="9696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434343"/>
                </a:solidFill>
                <a:latin typeface="Work Sans Regular"/>
                <a:ea typeface="Work Sans Regular"/>
                <a:cs typeface="Work Sans Regular"/>
                <a:sym typeface="Work Sans Regular"/>
              </a:rPr>
              <a:t>TITLE</a:t>
            </a:r>
            <a:endParaRPr sz="1500">
              <a:solidFill>
                <a:srgbClr val="434343"/>
              </a:solidFill>
              <a:latin typeface="Work Sans Regular"/>
              <a:ea typeface="Work Sans Regular"/>
              <a:cs typeface="Work Sans Regular"/>
              <a:sym typeface="Work Sans Regul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49"/>
          <p:cNvSpPr txBox="1"/>
          <p:nvPr/>
        </p:nvSpPr>
        <p:spPr>
          <a:xfrm>
            <a:off x="2566463" y="11394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latin typeface="Roboto"/>
                <a:ea typeface="Roboto"/>
                <a:cs typeface="Roboto"/>
                <a:sym typeface="Roboto"/>
              </a:rPr>
              <a:t>Java</a:t>
            </a:r>
            <a:r>
              <a:rPr lang="en" sz="3000">
                <a:latin typeface="Roboto"/>
                <a:ea typeface="Roboto"/>
                <a:cs typeface="Roboto"/>
                <a:sym typeface="Roboto"/>
              </a:rPr>
              <a:t> </a:t>
            </a:r>
            <a:r>
              <a:rPr lang="en" sz="3000">
                <a:solidFill>
                  <a:srgbClr val="2DC5FA"/>
                </a:solidFill>
                <a:latin typeface="Roboto"/>
                <a:ea typeface="Roboto"/>
                <a:cs typeface="Roboto"/>
                <a:sym typeface="Roboto"/>
              </a:rPr>
              <a:t>Bootcamp</a:t>
            </a:r>
            <a:endParaRPr sz="3000">
              <a:solidFill>
                <a:srgbClr val="2DC5FA"/>
              </a:solidFill>
              <a:latin typeface="Roboto"/>
              <a:ea typeface="Roboto"/>
              <a:cs typeface="Roboto"/>
              <a:sym typeface="Roboto"/>
            </a:endParaRPr>
          </a:p>
        </p:txBody>
      </p:sp>
      <p:sp>
        <p:nvSpPr>
          <p:cNvPr id="352" name="Google Shape;352;p49"/>
          <p:cNvSpPr txBox="1"/>
          <p:nvPr/>
        </p:nvSpPr>
        <p:spPr>
          <a:xfrm>
            <a:off x="1122775" y="3739750"/>
            <a:ext cx="15627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500">
                <a:solidFill>
                  <a:srgbClr val="434343"/>
                </a:solidFill>
                <a:latin typeface="Roboto"/>
                <a:ea typeface="Roboto"/>
                <a:cs typeface="Roboto"/>
                <a:sym typeface="Roboto"/>
              </a:rPr>
              <a:t>9 semanas</a:t>
            </a:r>
            <a:r>
              <a:rPr lang="en" sz="1500">
                <a:solidFill>
                  <a:srgbClr val="434343"/>
                </a:solidFill>
                <a:latin typeface="Roboto"/>
                <a:ea typeface="Roboto"/>
                <a:cs typeface="Roboto"/>
                <a:sym typeface="Roboto"/>
              </a:rPr>
              <a:t> d</a:t>
            </a:r>
            <a:r>
              <a:rPr lang="en" sz="1500">
                <a:solidFill>
                  <a:srgbClr val="434343"/>
                </a:solidFill>
                <a:latin typeface="Roboto"/>
                <a:ea typeface="Roboto"/>
                <a:cs typeface="Roboto"/>
                <a:sym typeface="Roboto"/>
              </a:rPr>
              <a:t>e formación gratuitas</a:t>
            </a:r>
            <a:endParaRPr sz="1500">
              <a:solidFill>
                <a:srgbClr val="434343"/>
              </a:solidFill>
              <a:latin typeface="Roboto"/>
              <a:ea typeface="Roboto"/>
              <a:cs typeface="Roboto"/>
              <a:sym typeface="Roboto"/>
            </a:endParaRPr>
          </a:p>
          <a:p>
            <a:pPr indent="0" lvl="0" marL="0" rtl="0" algn="ctr">
              <a:lnSpc>
                <a:spcPct val="100000"/>
              </a:lnSpc>
              <a:spcBef>
                <a:spcPts val="1600"/>
              </a:spcBef>
              <a:spcAft>
                <a:spcPts val="1600"/>
              </a:spcAft>
              <a:buNone/>
            </a:pPr>
            <a:r>
              <a:t/>
            </a:r>
            <a:endParaRPr sz="1500">
              <a:solidFill>
                <a:srgbClr val="434343"/>
              </a:solidFill>
              <a:latin typeface="Work Sans Regular"/>
              <a:ea typeface="Work Sans Regular"/>
              <a:cs typeface="Work Sans Regular"/>
              <a:sym typeface="Work Sans Regular"/>
            </a:endParaRPr>
          </a:p>
        </p:txBody>
      </p:sp>
      <p:sp>
        <p:nvSpPr>
          <p:cNvPr id="353" name="Google Shape;353;p49"/>
          <p:cNvSpPr txBox="1"/>
          <p:nvPr/>
        </p:nvSpPr>
        <p:spPr>
          <a:xfrm>
            <a:off x="3580650" y="3412200"/>
            <a:ext cx="1866300" cy="6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434343"/>
                </a:solidFill>
                <a:latin typeface="Roboto"/>
                <a:ea typeface="Roboto"/>
                <a:cs typeface="Roboto"/>
                <a:sym typeface="Roboto"/>
              </a:rPr>
              <a:t>20</a:t>
            </a:r>
            <a:r>
              <a:rPr lang="en" sz="1500">
                <a:solidFill>
                  <a:srgbClr val="434343"/>
                </a:solidFill>
                <a:latin typeface="Roboto"/>
                <a:ea typeface="Roboto"/>
                <a:cs typeface="Roboto"/>
                <a:sym typeface="Roboto"/>
              </a:rPr>
              <a:t> participantes. </a:t>
            </a:r>
            <a:r>
              <a:rPr b="1" lang="en" sz="1500">
                <a:solidFill>
                  <a:srgbClr val="434343"/>
                </a:solidFill>
                <a:latin typeface="Roboto"/>
                <a:ea typeface="Roboto"/>
                <a:cs typeface="Roboto"/>
                <a:sym typeface="Roboto"/>
              </a:rPr>
              <a:t>15</a:t>
            </a:r>
            <a:r>
              <a:rPr lang="en" sz="1500">
                <a:solidFill>
                  <a:srgbClr val="434343"/>
                </a:solidFill>
                <a:latin typeface="Roboto"/>
                <a:ea typeface="Roboto"/>
                <a:cs typeface="Roboto"/>
                <a:sym typeface="Roboto"/>
              </a:rPr>
              <a:t> obtendrán un contrato indefinido de </a:t>
            </a:r>
            <a:r>
              <a:rPr b="1" lang="en" sz="1500">
                <a:solidFill>
                  <a:srgbClr val="434343"/>
                </a:solidFill>
                <a:latin typeface="Roboto"/>
                <a:ea typeface="Roboto"/>
                <a:cs typeface="Roboto"/>
                <a:sym typeface="Roboto"/>
              </a:rPr>
              <a:t>40.000€</a:t>
            </a:r>
            <a:endParaRPr b="1" sz="1500">
              <a:solidFill>
                <a:srgbClr val="434343"/>
              </a:solidFill>
              <a:latin typeface="Roboto"/>
              <a:ea typeface="Roboto"/>
              <a:cs typeface="Roboto"/>
              <a:sym typeface="Roboto"/>
            </a:endParaRPr>
          </a:p>
        </p:txBody>
      </p:sp>
      <p:sp>
        <p:nvSpPr>
          <p:cNvPr id="354" name="Google Shape;354;p49"/>
          <p:cNvSpPr txBox="1"/>
          <p:nvPr/>
        </p:nvSpPr>
        <p:spPr>
          <a:xfrm>
            <a:off x="6342125" y="3739750"/>
            <a:ext cx="18663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434343"/>
                </a:solidFill>
                <a:latin typeface="Roboto"/>
                <a:ea typeface="Roboto"/>
                <a:cs typeface="Roboto"/>
                <a:sym typeface="Roboto"/>
              </a:rPr>
              <a:t>Requisitos:</a:t>
            </a:r>
            <a:r>
              <a:rPr lang="en" sz="1500">
                <a:solidFill>
                  <a:srgbClr val="434343"/>
                </a:solidFill>
                <a:latin typeface="Roboto"/>
                <a:ea typeface="Roboto"/>
                <a:cs typeface="Roboto"/>
                <a:sym typeface="Roboto"/>
              </a:rPr>
              <a:t> 2 años de experiencia previa</a:t>
            </a:r>
            <a:r>
              <a:rPr lang="en" sz="1500">
                <a:solidFill>
                  <a:srgbClr val="434343"/>
                </a:solidFill>
                <a:latin typeface="Work Sans Regular"/>
                <a:ea typeface="Work Sans Regular"/>
                <a:cs typeface="Work Sans Regular"/>
                <a:sym typeface="Work Sans Regular"/>
              </a:rPr>
              <a:t> </a:t>
            </a:r>
            <a:endParaRPr sz="1500">
              <a:solidFill>
                <a:srgbClr val="434343"/>
              </a:solidFill>
              <a:latin typeface="Work Sans Regular"/>
              <a:ea typeface="Work Sans Regular"/>
              <a:cs typeface="Work Sans Regular"/>
              <a:sym typeface="Work Sans Regular"/>
            </a:endParaRPr>
          </a:p>
        </p:txBody>
      </p:sp>
      <p:pic>
        <p:nvPicPr>
          <p:cNvPr id="355" name="Google Shape;355;p49"/>
          <p:cNvPicPr preferRelativeResize="0"/>
          <p:nvPr/>
        </p:nvPicPr>
        <p:blipFill>
          <a:blip r:embed="rId4">
            <a:alphaModFix/>
          </a:blip>
          <a:stretch>
            <a:fillRect/>
          </a:stretch>
        </p:blipFill>
        <p:spPr>
          <a:xfrm>
            <a:off x="7378225" y="442275"/>
            <a:ext cx="1191276" cy="1191276"/>
          </a:xfrm>
          <a:prstGeom prst="rect">
            <a:avLst/>
          </a:prstGeom>
          <a:noFill/>
          <a:ln>
            <a:noFill/>
          </a:ln>
        </p:spPr>
      </p:pic>
      <p:pic>
        <p:nvPicPr>
          <p:cNvPr id="356" name="Google Shape;356;p49"/>
          <p:cNvPicPr preferRelativeResize="0"/>
          <p:nvPr/>
        </p:nvPicPr>
        <p:blipFill>
          <a:blip r:embed="rId5">
            <a:alphaModFix/>
          </a:blip>
          <a:stretch>
            <a:fillRect/>
          </a:stretch>
        </p:blipFill>
        <p:spPr>
          <a:xfrm>
            <a:off x="532472" y="745723"/>
            <a:ext cx="2065424" cy="393723"/>
          </a:xfrm>
          <a:prstGeom prst="rect">
            <a:avLst/>
          </a:prstGeom>
          <a:noFill/>
          <a:ln>
            <a:noFill/>
          </a:ln>
        </p:spPr>
      </p:pic>
      <p:pic>
        <p:nvPicPr>
          <p:cNvPr id="357" name="Google Shape;357;p49"/>
          <p:cNvPicPr preferRelativeResize="0"/>
          <p:nvPr/>
        </p:nvPicPr>
        <p:blipFill>
          <a:blip r:embed="rId6">
            <a:alphaModFix/>
          </a:blip>
          <a:stretch>
            <a:fillRect/>
          </a:stretch>
        </p:blipFill>
        <p:spPr>
          <a:xfrm>
            <a:off x="1342855" y="2660500"/>
            <a:ext cx="948993" cy="948975"/>
          </a:xfrm>
          <a:prstGeom prst="rect">
            <a:avLst/>
          </a:prstGeom>
          <a:noFill/>
          <a:ln>
            <a:noFill/>
          </a:ln>
        </p:spPr>
      </p:pic>
      <p:pic>
        <p:nvPicPr>
          <p:cNvPr id="358" name="Google Shape;358;p49"/>
          <p:cNvPicPr preferRelativeResize="0"/>
          <p:nvPr/>
        </p:nvPicPr>
        <p:blipFill>
          <a:blip r:embed="rId7">
            <a:alphaModFix/>
          </a:blip>
          <a:stretch>
            <a:fillRect/>
          </a:stretch>
        </p:blipFill>
        <p:spPr>
          <a:xfrm>
            <a:off x="3982000" y="2198424"/>
            <a:ext cx="1068750" cy="1068750"/>
          </a:xfrm>
          <a:prstGeom prst="rect">
            <a:avLst/>
          </a:prstGeom>
          <a:noFill/>
          <a:ln>
            <a:noFill/>
          </a:ln>
        </p:spPr>
      </p:pic>
      <p:pic>
        <p:nvPicPr>
          <p:cNvPr id="359" name="Google Shape;359;p49"/>
          <p:cNvPicPr preferRelativeResize="0"/>
          <p:nvPr/>
        </p:nvPicPr>
        <p:blipFill>
          <a:blip r:embed="rId8">
            <a:alphaModFix/>
          </a:blip>
          <a:stretch>
            <a:fillRect/>
          </a:stretch>
        </p:blipFill>
        <p:spPr>
          <a:xfrm>
            <a:off x="6735745" y="2571740"/>
            <a:ext cx="1068750" cy="106873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50"/>
          <p:cNvSpPr txBox="1"/>
          <p:nvPr/>
        </p:nvSpPr>
        <p:spPr>
          <a:xfrm>
            <a:off x="2566463" y="11394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latin typeface="Roboto"/>
                <a:ea typeface="Roboto"/>
                <a:cs typeface="Roboto"/>
                <a:sym typeface="Roboto"/>
              </a:rPr>
              <a:t>Java</a:t>
            </a:r>
            <a:r>
              <a:rPr lang="en" sz="3000">
                <a:latin typeface="Roboto"/>
                <a:ea typeface="Roboto"/>
                <a:cs typeface="Roboto"/>
                <a:sym typeface="Roboto"/>
              </a:rPr>
              <a:t> </a:t>
            </a:r>
            <a:r>
              <a:rPr lang="en" sz="3000">
                <a:solidFill>
                  <a:srgbClr val="2DC5FA"/>
                </a:solidFill>
                <a:latin typeface="Roboto"/>
                <a:ea typeface="Roboto"/>
                <a:cs typeface="Roboto"/>
                <a:sym typeface="Roboto"/>
              </a:rPr>
              <a:t>Bootcamp</a:t>
            </a:r>
            <a:endParaRPr sz="3000">
              <a:solidFill>
                <a:srgbClr val="2DC5FA"/>
              </a:solidFill>
              <a:latin typeface="Roboto"/>
              <a:ea typeface="Roboto"/>
              <a:cs typeface="Roboto"/>
              <a:sym typeface="Roboto"/>
            </a:endParaRPr>
          </a:p>
        </p:txBody>
      </p:sp>
      <p:sp>
        <p:nvSpPr>
          <p:cNvPr id="365" name="Google Shape;365;p50"/>
          <p:cNvSpPr txBox="1"/>
          <p:nvPr/>
        </p:nvSpPr>
        <p:spPr>
          <a:xfrm>
            <a:off x="1122775" y="3739750"/>
            <a:ext cx="15627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500">
                <a:solidFill>
                  <a:srgbClr val="434343"/>
                </a:solidFill>
                <a:latin typeface="Roboto"/>
                <a:ea typeface="Roboto"/>
                <a:cs typeface="Roboto"/>
                <a:sym typeface="Roboto"/>
              </a:rPr>
              <a:t>9 semanas</a:t>
            </a:r>
            <a:r>
              <a:rPr lang="en" sz="1500">
                <a:solidFill>
                  <a:srgbClr val="434343"/>
                </a:solidFill>
                <a:latin typeface="Roboto"/>
                <a:ea typeface="Roboto"/>
                <a:cs typeface="Roboto"/>
                <a:sym typeface="Roboto"/>
              </a:rPr>
              <a:t> de formación gratuitas</a:t>
            </a:r>
            <a:endParaRPr sz="1500">
              <a:solidFill>
                <a:srgbClr val="434343"/>
              </a:solidFill>
              <a:latin typeface="Roboto"/>
              <a:ea typeface="Roboto"/>
              <a:cs typeface="Roboto"/>
              <a:sym typeface="Roboto"/>
            </a:endParaRPr>
          </a:p>
          <a:p>
            <a:pPr indent="0" lvl="0" marL="0" rtl="0" algn="ctr">
              <a:lnSpc>
                <a:spcPct val="100000"/>
              </a:lnSpc>
              <a:spcBef>
                <a:spcPts val="1600"/>
              </a:spcBef>
              <a:spcAft>
                <a:spcPts val="1600"/>
              </a:spcAft>
              <a:buNone/>
            </a:pPr>
            <a:r>
              <a:t/>
            </a:r>
            <a:endParaRPr sz="1500">
              <a:solidFill>
                <a:srgbClr val="434343"/>
              </a:solidFill>
              <a:latin typeface="Work Sans Regular"/>
              <a:ea typeface="Work Sans Regular"/>
              <a:cs typeface="Work Sans Regular"/>
              <a:sym typeface="Work Sans Regular"/>
            </a:endParaRPr>
          </a:p>
        </p:txBody>
      </p:sp>
      <p:pic>
        <p:nvPicPr>
          <p:cNvPr id="366" name="Google Shape;366;p50"/>
          <p:cNvPicPr preferRelativeResize="0"/>
          <p:nvPr/>
        </p:nvPicPr>
        <p:blipFill rotWithShape="1">
          <a:blip r:embed="rId4">
            <a:alphaModFix/>
          </a:blip>
          <a:srcRect b="0" l="33453" r="0" t="0"/>
          <a:stretch/>
        </p:blipFill>
        <p:spPr>
          <a:xfrm>
            <a:off x="1184900" y="2196475"/>
            <a:ext cx="1413000" cy="1413000"/>
          </a:xfrm>
          <a:prstGeom prst="ellipse">
            <a:avLst/>
          </a:prstGeom>
          <a:noFill/>
          <a:ln>
            <a:noFill/>
          </a:ln>
        </p:spPr>
      </p:pic>
      <p:pic>
        <p:nvPicPr>
          <p:cNvPr id="367" name="Google Shape;367;p50"/>
          <p:cNvPicPr preferRelativeResize="0"/>
          <p:nvPr/>
        </p:nvPicPr>
        <p:blipFill rotWithShape="1">
          <a:blip r:embed="rId4">
            <a:alphaModFix/>
          </a:blip>
          <a:srcRect b="0" l="33453" r="0" t="0"/>
          <a:stretch/>
        </p:blipFill>
        <p:spPr>
          <a:xfrm>
            <a:off x="3865500" y="1915013"/>
            <a:ext cx="1413000" cy="1413000"/>
          </a:xfrm>
          <a:prstGeom prst="ellipse">
            <a:avLst/>
          </a:prstGeom>
          <a:noFill/>
          <a:ln>
            <a:noFill/>
          </a:ln>
        </p:spPr>
      </p:pic>
      <p:pic>
        <p:nvPicPr>
          <p:cNvPr id="368" name="Google Shape;368;p50"/>
          <p:cNvPicPr preferRelativeResize="0"/>
          <p:nvPr/>
        </p:nvPicPr>
        <p:blipFill rotWithShape="1">
          <a:blip r:embed="rId4">
            <a:alphaModFix/>
          </a:blip>
          <a:srcRect b="0" l="33453" r="0" t="0"/>
          <a:stretch/>
        </p:blipFill>
        <p:spPr>
          <a:xfrm>
            <a:off x="6546100" y="2196475"/>
            <a:ext cx="1413000" cy="1413000"/>
          </a:xfrm>
          <a:prstGeom prst="ellipse">
            <a:avLst/>
          </a:prstGeom>
          <a:noFill/>
          <a:ln>
            <a:noFill/>
          </a:ln>
        </p:spPr>
      </p:pic>
      <p:sp>
        <p:nvSpPr>
          <p:cNvPr id="369" name="Google Shape;369;p50"/>
          <p:cNvSpPr txBox="1"/>
          <p:nvPr/>
        </p:nvSpPr>
        <p:spPr>
          <a:xfrm>
            <a:off x="3638850" y="3609475"/>
            <a:ext cx="1866300" cy="6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434343"/>
                </a:solidFill>
                <a:latin typeface="Roboto"/>
                <a:ea typeface="Roboto"/>
                <a:cs typeface="Roboto"/>
                <a:sym typeface="Roboto"/>
              </a:rPr>
              <a:t>20</a:t>
            </a:r>
            <a:r>
              <a:rPr lang="en" sz="1500">
                <a:solidFill>
                  <a:srgbClr val="434343"/>
                </a:solidFill>
                <a:latin typeface="Roboto"/>
                <a:ea typeface="Roboto"/>
                <a:cs typeface="Roboto"/>
                <a:sym typeface="Roboto"/>
              </a:rPr>
              <a:t> participantes. </a:t>
            </a:r>
            <a:r>
              <a:rPr b="1" lang="en" sz="1500">
                <a:solidFill>
                  <a:srgbClr val="434343"/>
                </a:solidFill>
                <a:latin typeface="Roboto"/>
                <a:ea typeface="Roboto"/>
                <a:cs typeface="Roboto"/>
                <a:sym typeface="Roboto"/>
              </a:rPr>
              <a:t>15</a:t>
            </a:r>
            <a:r>
              <a:rPr lang="en" sz="1500">
                <a:solidFill>
                  <a:srgbClr val="434343"/>
                </a:solidFill>
                <a:latin typeface="Roboto"/>
                <a:ea typeface="Roboto"/>
                <a:cs typeface="Roboto"/>
                <a:sym typeface="Roboto"/>
              </a:rPr>
              <a:t> obtendrán un contrato indefinido de 40.000€</a:t>
            </a:r>
            <a:endParaRPr sz="1500">
              <a:solidFill>
                <a:srgbClr val="434343"/>
              </a:solidFill>
              <a:latin typeface="Roboto"/>
              <a:ea typeface="Roboto"/>
              <a:cs typeface="Roboto"/>
              <a:sym typeface="Roboto"/>
            </a:endParaRPr>
          </a:p>
        </p:txBody>
      </p:sp>
      <p:sp>
        <p:nvSpPr>
          <p:cNvPr id="370" name="Google Shape;370;p50"/>
          <p:cNvSpPr txBox="1"/>
          <p:nvPr/>
        </p:nvSpPr>
        <p:spPr>
          <a:xfrm>
            <a:off x="6342125" y="3739750"/>
            <a:ext cx="18663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434343"/>
                </a:solidFill>
                <a:latin typeface="Roboto"/>
                <a:ea typeface="Roboto"/>
                <a:cs typeface="Roboto"/>
                <a:sym typeface="Roboto"/>
              </a:rPr>
              <a:t>Requisitos:</a:t>
            </a:r>
            <a:r>
              <a:rPr lang="en" sz="1500">
                <a:solidFill>
                  <a:srgbClr val="434343"/>
                </a:solidFill>
                <a:latin typeface="Roboto"/>
                <a:ea typeface="Roboto"/>
                <a:cs typeface="Roboto"/>
                <a:sym typeface="Roboto"/>
              </a:rPr>
              <a:t> 2 años de experiencia previa</a:t>
            </a:r>
            <a:r>
              <a:rPr lang="en" sz="1500">
                <a:solidFill>
                  <a:srgbClr val="434343"/>
                </a:solidFill>
                <a:latin typeface="Work Sans Regular"/>
                <a:ea typeface="Work Sans Regular"/>
                <a:cs typeface="Work Sans Regular"/>
                <a:sym typeface="Work Sans Regular"/>
              </a:rPr>
              <a:t> </a:t>
            </a:r>
            <a:endParaRPr sz="1500">
              <a:solidFill>
                <a:srgbClr val="434343"/>
              </a:solidFill>
              <a:latin typeface="Work Sans Regular"/>
              <a:ea typeface="Work Sans Regular"/>
              <a:cs typeface="Work Sans Regular"/>
              <a:sym typeface="Work Sans Regular"/>
            </a:endParaRPr>
          </a:p>
        </p:txBody>
      </p:sp>
      <p:pic>
        <p:nvPicPr>
          <p:cNvPr id="371" name="Google Shape;371;p50"/>
          <p:cNvPicPr preferRelativeResize="0"/>
          <p:nvPr/>
        </p:nvPicPr>
        <p:blipFill>
          <a:blip r:embed="rId5">
            <a:alphaModFix/>
          </a:blip>
          <a:stretch>
            <a:fillRect/>
          </a:stretch>
        </p:blipFill>
        <p:spPr>
          <a:xfrm>
            <a:off x="7378225" y="442275"/>
            <a:ext cx="1191276" cy="1191276"/>
          </a:xfrm>
          <a:prstGeom prst="rect">
            <a:avLst/>
          </a:prstGeom>
          <a:noFill/>
          <a:ln>
            <a:noFill/>
          </a:ln>
        </p:spPr>
      </p:pic>
      <p:pic>
        <p:nvPicPr>
          <p:cNvPr id="372" name="Google Shape;372;p50"/>
          <p:cNvPicPr preferRelativeResize="0"/>
          <p:nvPr/>
        </p:nvPicPr>
        <p:blipFill>
          <a:blip r:embed="rId6">
            <a:alphaModFix/>
          </a:blip>
          <a:stretch>
            <a:fillRect/>
          </a:stretch>
        </p:blipFill>
        <p:spPr>
          <a:xfrm>
            <a:off x="532472" y="745723"/>
            <a:ext cx="2065424" cy="3937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p51"/>
          <p:cNvSpPr txBox="1"/>
          <p:nvPr/>
        </p:nvSpPr>
        <p:spPr>
          <a:xfrm>
            <a:off x="4087200" y="2840500"/>
            <a:ext cx="969600" cy="30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2DC5FA"/>
                </a:solidFill>
                <a:latin typeface="Work Sans Regular"/>
                <a:ea typeface="Work Sans Regular"/>
                <a:cs typeface="Work Sans Regular"/>
                <a:sym typeface="Work Sans Regular"/>
              </a:rPr>
              <a:t>TITLE</a:t>
            </a:r>
            <a:endParaRPr sz="1500">
              <a:solidFill>
                <a:srgbClr val="2DC5FA"/>
              </a:solidFill>
              <a:latin typeface="Work Sans Regular"/>
              <a:ea typeface="Work Sans Regular"/>
              <a:cs typeface="Work Sans Regular"/>
              <a:sym typeface="Work Sans Regular"/>
            </a:endParaRPr>
          </a:p>
        </p:txBody>
      </p:sp>
      <p:sp>
        <p:nvSpPr>
          <p:cNvPr id="378" name="Google Shape;378;p51"/>
          <p:cNvSpPr txBox="1"/>
          <p:nvPr/>
        </p:nvSpPr>
        <p:spPr>
          <a:xfrm>
            <a:off x="569025" y="839100"/>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a:t>
            </a:r>
            <a:endParaRPr sz="2300">
              <a:solidFill>
                <a:srgbClr val="2DC5FA"/>
              </a:solidFill>
              <a:latin typeface="Work Sans Regular"/>
              <a:ea typeface="Work Sans Regular"/>
              <a:cs typeface="Work Sans Regular"/>
              <a:sym typeface="Work Sans Regular"/>
            </a:endParaRPr>
          </a:p>
        </p:txBody>
      </p:sp>
      <p:pic>
        <p:nvPicPr>
          <p:cNvPr id="379" name="Google Shape;379;p51"/>
          <p:cNvPicPr preferRelativeResize="0"/>
          <p:nvPr/>
        </p:nvPicPr>
        <p:blipFill>
          <a:blip r:embed="rId4">
            <a:alphaModFix/>
          </a:blip>
          <a:stretch>
            <a:fillRect/>
          </a:stretch>
        </p:blipFill>
        <p:spPr>
          <a:xfrm>
            <a:off x="4080321" y="2035450"/>
            <a:ext cx="983358" cy="615400"/>
          </a:xfrm>
          <a:prstGeom prst="rect">
            <a:avLst/>
          </a:prstGeom>
          <a:noFill/>
          <a:ln>
            <a:noFill/>
          </a:ln>
        </p:spPr>
      </p:pic>
      <p:pic>
        <p:nvPicPr>
          <p:cNvPr id="380" name="Google Shape;380;p51"/>
          <p:cNvPicPr preferRelativeResize="0"/>
          <p:nvPr/>
        </p:nvPicPr>
        <p:blipFill>
          <a:blip r:embed="rId4">
            <a:alphaModFix/>
          </a:blip>
          <a:stretch>
            <a:fillRect/>
          </a:stretch>
        </p:blipFill>
        <p:spPr>
          <a:xfrm>
            <a:off x="1485700" y="2035450"/>
            <a:ext cx="983358" cy="615400"/>
          </a:xfrm>
          <a:prstGeom prst="rect">
            <a:avLst/>
          </a:prstGeom>
          <a:noFill/>
          <a:ln>
            <a:noFill/>
          </a:ln>
        </p:spPr>
      </p:pic>
      <p:sp>
        <p:nvSpPr>
          <p:cNvPr id="381" name="Google Shape;381;p51"/>
          <p:cNvSpPr txBox="1"/>
          <p:nvPr/>
        </p:nvSpPr>
        <p:spPr>
          <a:xfrm>
            <a:off x="1492575" y="2840500"/>
            <a:ext cx="969600" cy="30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2DC5FA"/>
                </a:solidFill>
                <a:latin typeface="Work Sans Regular"/>
                <a:ea typeface="Work Sans Regular"/>
                <a:cs typeface="Work Sans Regular"/>
                <a:sym typeface="Work Sans Regular"/>
              </a:rPr>
              <a:t>TITLE</a:t>
            </a:r>
            <a:endParaRPr sz="1500">
              <a:solidFill>
                <a:srgbClr val="2DC5FA"/>
              </a:solidFill>
              <a:latin typeface="Work Sans Regular"/>
              <a:ea typeface="Work Sans Regular"/>
              <a:cs typeface="Work Sans Regular"/>
              <a:sym typeface="Work Sans Regular"/>
            </a:endParaRPr>
          </a:p>
        </p:txBody>
      </p:sp>
      <p:sp>
        <p:nvSpPr>
          <p:cNvPr id="382" name="Google Shape;382;p51"/>
          <p:cNvSpPr txBox="1"/>
          <p:nvPr/>
        </p:nvSpPr>
        <p:spPr>
          <a:xfrm>
            <a:off x="6681825" y="2840500"/>
            <a:ext cx="969600" cy="30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2DC5FA"/>
                </a:solidFill>
                <a:latin typeface="Work Sans Regular"/>
                <a:ea typeface="Work Sans Regular"/>
                <a:cs typeface="Work Sans Regular"/>
                <a:sym typeface="Work Sans Regular"/>
              </a:rPr>
              <a:t>TITLE</a:t>
            </a:r>
            <a:endParaRPr sz="1500">
              <a:solidFill>
                <a:srgbClr val="2DC5FA"/>
              </a:solidFill>
              <a:latin typeface="Work Sans Regular"/>
              <a:ea typeface="Work Sans Regular"/>
              <a:cs typeface="Work Sans Regular"/>
              <a:sym typeface="Work Sans Regular"/>
            </a:endParaRPr>
          </a:p>
        </p:txBody>
      </p:sp>
      <p:sp>
        <p:nvSpPr>
          <p:cNvPr id="383" name="Google Shape;383;p51"/>
          <p:cNvSpPr txBox="1"/>
          <p:nvPr/>
        </p:nvSpPr>
        <p:spPr>
          <a:xfrm>
            <a:off x="800775" y="3224900"/>
            <a:ext cx="2353200" cy="75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000">
                <a:solidFill>
                  <a:srgbClr val="434343"/>
                </a:solidFill>
                <a:latin typeface="Work Sans Regular"/>
                <a:ea typeface="Work Sans Regular"/>
                <a:cs typeface="Work Sans Regular"/>
                <a:sym typeface="Work Sans Regular"/>
              </a:rPr>
              <a:t>Lorem ipsum dolor sit amet, consectetur adipiscing elit. Sed non risus.</a:t>
            </a:r>
            <a:endParaRPr sz="1000">
              <a:solidFill>
                <a:srgbClr val="434343"/>
              </a:solidFill>
              <a:latin typeface="Work Sans Regular"/>
              <a:ea typeface="Work Sans Regular"/>
              <a:cs typeface="Work Sans Regular"/>
              <a:sym typeface="Work Sans Regular"/>
            </a:endParaRPr>
          </a:p>
        </p:txBody>
      </p:sp>
      <p:sp>
        <p:nvSpPr>
          <p:cNvPr id="384" name="Google Shape;384;p51"/>
          <p:cNvSpPr txBox="1"/>
          <p:nvPr/>
        </p:nvSpPr>
        <p:spPr>
          <a:xfrm>
            <a:off x="3395400" y="3224900"/>
            <a:ext cx="2353200" cy="75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000">
                <a:solidFill>
                  <a:srgbClr val="434343"/>
                </a:solidFill>
                <a:latin typeface="Work Sans Regular"/>
                <a:ea typeface="Work Sans Regular"/>
                <a:cs typeface="Work Sans Regular"/>
                <a:sym typeface="Work Sans Regular"/>
              </a:rPr>
              <a:t>Lorem ipsum dolor sit amet, consectetur adipiscing elit. Sed non risus.</a:t>
            </a:r>
            <a:endParaRPr sz="1000">
              <a:solidFill>
                <a:srgbClr val="434343"/>
              </a:solidFill>
              <a:latin typeface="Work Sans Regular"/>
              <a:ea typeface="Work Sans Regular"/>
              <a:cs typeface="Work Sans Regular"/>
              <a:sym typeface="Work Sans Regular"/>
            </a:endParaRPr>
          </a:p>
        </p:txBody>
      </p:sp>
      <p:sp>
        <p:nvSpPr>
          <p:cNvPr id="385" name="Google Shape;385;p51"/>
          <p:cNvSpPr txBox="1"/>
          <p:nvPr/>
        </p:nvSpPr>
        <p:spPr>
          <a:xfrm>
            <a:off x="5990025" y="3224900"/>
            <a:ext cx="2353200" cy="75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000">
                <a:solidFill>
                  <a:srgbClr val="434343"/>
                </a:solidFill>
                <a:latin typeface="Work Sans Regular"/>
                <a:ea typeface="Work Sans Regular"/>
                <a:cs typeface="Work Sans Regular"/>
                <a:sym typeface="Work Sans Regular"/>
              </a:rPr>
              <a:t>Lorem ipsum dolor sit amet, consectetur adipiscing elit. Sed non risus.</a:t>
            </a:r>
            <a:endParaRPr sz="1000">
              <a:solidFill>
                <a:srgbClr val="434343"/>
              </a:solidFill>
              <a:latin typeface="Work Sans Regular"/>
              <a:ea typeface="Work Sans Regular"/>
              <a:cs typeface="Work Sans Regular"/>
              <a:sym typeface="Work Sans Regular"/>
            </a:endParaRPr>
          </a:p>
        </p:txBody>
      </p:sp>
      <p:pic>
        <p:nvPicPr>
          <p:cNvPr id="386" name="Google Shape;386;p51"/>
          <p:cNvPicPr preferRelativeResize="0"/>
          <p:nvPr/>
        </p:nvPicPr>
        <p:blipFill>
          <a:blip r:embed="rId4">
            <a:alphaModFix/>
          </a:blip>
          <a:stretch>
            <a:fillRect/>
          </a:stretch>
        </p:blipFill>
        <p:spPr>
          <a:xfrm>
            <a:off x="6674946" y="2035450"/>
            <a:ext cx="983358" cy="615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52"/>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 / How to display logos</a:t>
            </a:r>
            <a:endParaRPr sz="2300">
              <a:solidFill>
                <a:srgbClr val="2DC5FA"/>
              </a:solidFill>
              <a:latin typeface="Work Sans Regular"/>
              <a:ea typeface="Work Sans Regular"/>
              <a:cs typeface="Work Sans Regular"/>
              <a:sym typeface="Work Sans Regular"/>
            </a:endParaRPr>
          </a:p>
        </p:txBody>
      </p:sp>
      <p:pic>
        <p:nvPicPr>
          <p:cNvPr id="392" name="Google Shape;392;p52"/>
          <p:cNvPicPr preferRelativeResize="0"/>
          <p:nvPr/>
        </p:nvPicPr>
        <p:blipFill>
          <a:blip r:embed="rId4">
            <a:alphaModFix/>
          </a:blip>
          <a:stretch>
            <a:fillRect/>
          </a:stretch>
        </p:blipFill>
        <p:spPr>
          <a:xfrm>
            <a:off x="750950" y="1588350"/>
            <a:ext cx="7642098" cy="2989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5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98" name="Google Shape;398;p53"/>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399" name="Google Shape;399;p53"/>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3"/>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When Day ? Wednesday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54"/>
          <p:cNvSpPr/>
          <p:nvPr/>
        </p:nvSpPr>
        <p:spPr>
          <a:xfrm>
            <a:off x="3042950" y="334875"/>
            <a:ext cx="3058200" cy="4473600"/>
          </a:xfrm>
          <a:prstGeom prst="rect">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4"/>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407" name="Google Shape;407;p54"/>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408" name="Google Shape;408;p54"/>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409" name="Google Shape;409;p54"/>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410" name="Google Shape;410;p54"/>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411" name="Google Shape;411;p54"/>
          <p:cNvSpPr txBox="1"/>
          <p:nvPr/>
        </p:nvSpPr>
        <p:spPr>
          <a:xfrm>
            <a:off x="518700" y="1977775"/>
            <a:ext cx="2274300" cy="260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9:00 morning sunshine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Review /of Labs</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u="sng">
                <a:solidFill>
                  <a:schemeClr val="accent5"/>
                </a:solidFill>
                <a:latin typeface="Montserrat"/>
                <a:ea typeface="Montserrat"/>
                <a:cs typeface="Montserrat"/>
                <a:sym typeface="Montserrat"/>
                <a:hlinkClick r:id="rId6">
                  <a:extLst>
                    <a:ext uri="{A12FA001-AC4F-418D-AE19-62706E023703}">
                      <ahyp:hlinkClr val="tx"/>
                    </a:ext>
                  </a:extLst>
                </a:hlinkClick>
              </a:rPr>
              <a:t>Examples of self joins</a:t>
            </a:r>
            <a:r>
              <a:rPr b="1" lang="en" sz="1000">
                <a:solidFill>
                  <a:srgbClr val="222222"/>
                </a:solidFill>
                <a:latin typeface="Montserrat"/>
                <a:ea typeface="Montserrat"/>
                <a:cs typeface="Montserrat"/>
                <a:sym typeface="Montserrat"/>
              </a:rPr>
              <a: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join v subquery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CA 3.05.2</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break</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Nested subqueries parent/child</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Revisit Rank (window fx)</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Walk through CA 3.05.3</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-lunch 12:30 - 14:00</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412" name="Google Shape;412;p54"/>
          <p:cNvPicPr preferRelativeResize="0"/>
          <p:nvPr/>
        </p:nvPicPr>
        <p:blipFill rotWithShape="1">
          <a:blip r:embed="rId7">
            <a:alphaModFix/>
          </a:blip>
          <a:srcRect b="0" l="14985" r="14985" t="0"/>
          <a:stretch/>
        </p:blipFill>
        <p:spPr>
          <a:xfrm>
            <a:off x="1291325" y="514000"/>
            <a:ext cx="919680" cy="875520"/>
          </a:xfrm>
          <a:prstGeom prst="rect">
            <a:avLst/>
          </a:prstGeom>
          <a:noFill/>
          <a:ln>
            <a:noFill/>
          </a:ln>
        </p:spPr>
      </p:pic>
      <p:sp>
        <p:nvSpPr>
          <p:cNvPr id="413" name="Google Shape;413;p54"/>
          <p:cNvSpPr txBox="1"/>
          <p:nvPr/>
        </p:nvSpPr>
        <p:spPr>
          <a:xfrm>
            <a:off x="3206425" y="1653650"/>
            <a:ext cx="2694900" cy="30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spcBef>
                <a:spcPts val="0"/>
              </a:spcBef>
              <a:spcAft>
                <a:spcPts val="0"/>
              </a:spcAft>
              <a:buNone/>
            </a:pPr>
            <a:r>
              <a:rPr lang="en" sz="1000">
                <a:solidFill>
                  <a:srgbClr val="222222"/>
                </a:solidFill>
                <a:latin typeface="Montserrat"/>
                <a:ea typeface="Montserrat"/>
                <a:cs typeface="Montserrat"/>
                <a:sym typeface="Montserrat"/>
              </a:rPr>
              <a:t>Nerdiest  tshirt - time to vote!</a:t>
            </a:r>
            <a:endParaRPr sz="1000">
              <a:solidFill>
                <a:srgbClr val="222222"/>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spcBef>
                <a:spcPts val="0"/>
              </a:spcBef>
              <a:spcAft>
                <a:spcPts val="0"/>
              </a:spcAft>
              <a:buNone/>
            </a:pPr>
            <a:r>
              <a:rPr b="1" lang="en" sz="1000">
                <a:solidFill>
                  <a:srgbClr val="222222"/>
                </a:solidFill>
                <a:latin typeface="Montserrat"/>
                <a:ea typeface="Montserrat"/>
                <a:cs typeface="Montserrat"/>
                <a:sym typeface="Montserrat"/>
              </a:rPr>
              <a:t>Finish on subqueries</a:t>
            </a:r>
            <a:endParaRPr b="1" sz="1000">
              <a:solidFill>
                <a:srgbClr val="222222"/>
              </a:solidFill>
              <a:latin typeface="Montserrat"/>
              <a:ea typeface="Montserrat"/>
              <a:cs typeface="Montserrat"/>
              <a:sym typeface="Montserrat"/>
            </a:endParaRPr>
          </a:p>
          <a:p>
            <a:pPr indent="0" lvl="0" marL="0" rtl="0" algn="l">
              <a:spcBef>
                <a:spcPts val="0"/>
              </a:spcBef>
              <a:spcAft>
                <a:spcPts val="0"/>
              </a:spcAft>
              <a:buNone/>
            </a:pPr>
            <a:r>
              <a:rPr b="1" lang="en" sz="1000">
                <a:solidFill>
                  <a:srgbClr val="222222"/>
                </a:solidFill>
                <a:latin typeface="Montserrat"/>
                <a:ea typeface="Montserrat"/>
                <a:cs typeface="Montserrat"/>
                <a:sym typeface="Montserrat"/>
              </a:rPr>
              <a:t>Common Table Expressions CA 3.06.1</a:t>
            </a:r>
            <a:endParaRPr b="1" sz="1000">
              <a:solidFill>
                <a:srgbClr val="222222"/>
              </a:solidFill>
              <a:latin typeface="Montserrat"/>
              <a:ea typeface="Montserrat"/>
              <a:cs typeface="Montserrat"/>
              <a:sym typeface="Montserrat"/>
            </a:endParaRPr>
          </a:p>
          <a:p>
            <a:pPr indent="0" lvl="0" marL="0" rtl="0" algn="l">
              <a:spcBef>
                <a:spcPts val="0"/>
              </a:spcBef>
              <a:spcAft>
                <a:spcPts val="0"/>
              </a:spcAft>
              <a:buNone/>
            </a:pPr>
            <a:r>
              <a:rPr b="1" lang="en" sz="1000">
                <a:solidFill>
                  <a:srgbClr val="222222"/>
                </a:solidFill>
                <a:latin typeface="Montserrat"/>
                <a:ea typeface="Montserrat"/>
                <a:cs typeface="Montserrat"/>
                <a:sym typeface="Montserrat"/>
              </a:rPr>
              <a:t>Working with Views CA 3.06.2,3</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292100" lvl="0" marL="457200" rtl="0" algn="l">
              <a:spcBef>
                <a:spcPts val="0"/>
              </a:spcBef>
              <a:spcAft>
                <a:spcPts val="0"/>
              </a:spcAft>
              <a:buClr>
                <a:srgbClr val="222222"/>
              </a:buClr>
              <a:buSzPts val="1000"/>
              <a:buFont typeface="Montserrat"/>
              <a:buChar char="-"/>
            </a:pPr>
            <a:r>
              <a:rPr lang="en" sz="1000">
                <a:solidFill>
                  <a:srgbClr val="222222"/>
                </a:solidFill>
                <a:latin typeface="Montserrat"/>
                <a:ea typeface="Montserrat"/>
                <a:cs typeface="Montserrat"/>
                <a:sym typeface="Montserrat"/>
              </a:rPr>
              <a:t>5 min getupanddance break</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Correlated subqueries - intro CA 3.6.4</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Fresh air break</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Introducing this week’s project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Y</a:t>
            </a:r>
            <a:r>
              <a:rPr lang="en" sz="1000">
                <a:solidFill>
                  <a:srgbClr val="222222"/>
                </a:solidFill>
                <a:latin typeface="Montserrat"/>
                <a:ea typeface="Montserrat"/>
                <a:cs typeface="Montserrat"/>
                <a:sym typeface="Montserrat"/>
              </a:rPr>
              <a:t>oga- chair yoga or … </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414" name="Google Shape;414;p54"/>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-&gt;TA assisted Lab Groups 16:30-</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Unit 3 Labs:</a:t>
            </a:r>
            <a:endParaRPr b="1" sz="1000">
              <a:solidFill>
                <a:srgbClr val="222222"/>
              </a:solidFill>
              <a:latin typeface="Montserrat"/>
              <a:ea typeface="Montserrat"/>
              <a:cs typeface="Montserrat"/>
              <a:sym typeface="Montserrat"/>
            </a:endParaRPr>
          </a:p>
          <a:p>
            <a:pPr indent="45720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Lab SQL Advanced Queries</a:t>
            </a:r>
            <a:endParaRPr b="1" sz="1000">
              <a:solidFill>
                <a:srgbClr val="222222"/>
              </a:solidFill>
              <a:latin typeface="Montserrat"/>
              <a:ea typeface="Montserrat"/>
              <a:cs typeface="Montserrat"/>
              <a:sym typeface="Montserrat"/>
            </a:endParaRPr>
          </a:p>
          <a:p>
            <a:pPr indent="45720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(optional) Review / have another go at  in class activities from today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i="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Start work on this weeks project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8"/>
          <p:cNvSpPr txBox="1"/>
          <p:nvPr/>
        </p:nvSpPr>
        <p:spPr>
          <a:xfrm>
            <a:off x="2566463" y="15560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rgbClr val="2DC5FA"/>
                </a:solidFill>
                <a:latin typeface="Work Sans"/>
                <a:ea typeface="Work Sans"/>
                <a:cs typeface="Work Sans"/>
                <a:sym typeface="Work Sans"/>
              </a:rPr>
              <a:t>Title of the slide</a:t>
            </a:r>
            <a:endParaRPr sz="3000">
              <a:solidFill>
                <a:srgbClr val="2DC5FA"/>
              </a:solidFill>
              <a:latin typeface="Work Sans Regular"/>
              <a:ea typeface="Work Sans Regular"/>
              <a:cs typeface="Work Sans Regular"/>
              <a:sym typeface="Work Sans Regular"/>
            </a:endParaRPr>
          </a:p>
        </p:txBody>
      </p:sp>
      <p:sp>
        <p:nvSpPr>
          <p:cNvPr id="128" name="Google Shape;128;p28"/>
          <p:cNvSpPr txBox="1"/>
          <p:nvPr/>
        </p:nvSpPr>
        <p:spPr>
          <a:xfrm>
            <a:off x="1550725" y="2233575"/>
            <a:ext cx="6042600" cy="174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800">
                <a:solidFill>
                  <a:srgbClr val="434343"/>
                </a:solidFill>
                <a:latin typeface="Work Sans Regular"/>
                <a:ea typeface="Work Sans Regular"/>
                <a:cs typeface="Work Sans Regular"/>
                <a:sym typeface="Work Sans Regular"/>
              </a:rPr>
              <a:t>Lorem ipsum dolor sit amet, consectetur adipiscing elit. Sed non risus.</a:t>
            </a:r>
            <a:endParaRPr sz="1800">
              <a:solidFill>
                <a:srgbClr val="434343"/>
              </a:solidFill>
              <a:latin typeface="Work Sans Regular"/>
              <a:ea typeface="Work Sans Regular"/>
              <a:cs typeface="Work Sans Regular"/>
              <a:sym typeface="Work Sans Regular"/>
            </a:endParaRPr>
          </a:p>
          <a:p>
            <a:pPr indent="0" lvl="0" marL="0" rtl="0" algn="ctr">
              <a:lnSpc>
                <a:spcPct val="100000"/>
              </a:lnSpc>
              <a:spcBef>
                <a:spcPts val="1600"/>
              </a:spcBef>
              <a:spcAft>
                <a:spcPts val="0"/>
              </a:spcAft>
              <a:buNone/>
            </a:pPr>
            <a:r>
              <a:rPr lang="en" sz="1800">
                <a:solidFill>
                  <a:srgbClr val="434343"/>
                </a:solidFill>
                <a:latin typeface="Work Sans Regular"/>
                <a:ea typeface="Work Sans Regular"/>
                <a:cs typeface="Work Sans Regular"/>
                <a:sym typeface="Work Sans Regular"/>
              </a:rPr>
              <a:t>Suspendisse lectus tortor, dignissim sit amet, adipiscing nec, ultricies sed, dolor. </a:t>
            </a:r>
            <a:endParaRPr sz="1800">
              <a:solidFill>
                <a:srgbClr val="434343"/>
              </a:solidFill>
              <a:latin typeface="Work Sans Regular"/>
              <a:ea typeface="Work Sans Regular"/>
              <a:cs typeface="Work Sans Regular"/>
              <a:sym typeface="Work Sans Regular"/>
            </a:endParaRPr>
          </a:p>
          <a:p>
            <a:pPr indent="0" lvl="0" marL="0" rtl="0" algn="ctr">
              <a:lnSpc>
                <a:spcPct val="100000"/>
              </a:lnSpc>
              <a:spcBef>
                <a:spcPts val="1600"/>
              </a:spcBef>
              <a:spcAft>
                <a:spcPts val="0"/>
              </a:spcAft>
              <a:buNone/>
            </a:pPr>
            <a:r>
              <a:t/>
            </a:r>
            <a:endParaRPr sz="1800">
              <a:solidFill>
                <a:srgbClr val="434343"/>
              </a:solidFill>
              <a:latin typeface="Work Sans Regular"/>
              <a:ea typeface="Work Sans Regular"/>
              <a:cs typeface="Work Sans Regular"/>
              <a:sym typeface="Work Sans Regular"/>
            </a:endParaRPr>
          </a:p>
          <a:p>
            <a:pPr indent="0" lvl="0" marL="0" rtl="0" algn="ctr">
              <a:lnSpc>
                <a:spcPct val="100000"/>
              </a:lnSpc>
              <a:spcBef>
                <a:spcPts val="1600"/>
              </a:spcBef>
              <a:spcAft>
                <a:spcPts val="1600"/>
              </a:spcAft>
              <a:buNone/>
            </a:pPr>
            <a:r>
              <a:t/>
            </a:r>
            <a:endParaRPr sz="1800">
              <a:solidFill>
                <a:srgbClr val="434343"/>
              </a:solidFill>
              <a:latin typeface="Work Sans Regular"/>
              <a:ea typeface="Work Sans Regular"/>
              <a:cs typeface="Work Sans Regular"/>
              <a:sym typeface="Work Sans Regul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418" name="Shape 418"/>
        <p:cNvGrpSpPr/>
        <p:nvPr/>
      </p:nvGrpSpPr>
      <p:grpSpPr>
        <a:xfrm>
          <a:off x="0" y="0"/>
          <a:ext cx="0" cy="0"/>
          <a:chOff x="0" y="0"/>
          <a:chExt cx="0" cy="0"/>
        </a:xfrm>
      </p:grpSpPr>
      <p:sp>
        <p:nvSpPr>
          <p:cNvPr id="419" name="Google Shape;419;p55"/>
          <p:cNvSpPr/>
          <p:nvPr/>
        </p:nvSpPr>
        <p:spPr>
          <a:xfrm>
            <a:off x="3042950" y="334875"/>
            <a:ext cx="3058200" cy="4473600"/>
          </a:xfrm>
          <a:prstGeom prst="rect">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5"/>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421" name="Google Shape;421;p55"/>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422" name="Google Shape;422;p55"/>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423" name="Google Shape;423;p55"/>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424" name="Google Shape;424;p55"/>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425" name="Google Shape;425;p55"/>
          <p:cNvSpPr txBox="1"/>
          <p:nvPr/>
        </p:nvSpPr>
        <p:spPr>
          <a:xfrm>
            <a:off x="518700" y="1977775"/>
            <a:ext cx="2274300" cy="260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9:00 morning sunshine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Review /of Labs</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u="sng">
                <a:solidFill>
                  <a:schemeClr val="accent5"/>
                </a:solidFill>
                <a:latin typeface="Montserrat"/>
                <a:ea typeface="Montserrat"/>
                <a:cs typeface="Montserrat"/>
                <a:sym typeface="Montserrat"/>
                <a:hlinkClick r:id="rId6">
                  <a:extLst>
                    <a:ext uri="{A12FA001-AC4F-418D-AE19-62706E023703}">
                      <ahyp:hlinkClr val="tx"/>
                    </a:ext>
                  </a:extLst>
                </a:hlinkClick>
              </a:rPr>
              <a:t>Examples of self joins</a:t>
            </a:r>
            <a:r>
              <a:rPr b="1" lang="en" sz="1000">
                <a:solidFill>
                  <a:srgbClr val="222222"/>
                </a:solidFill>
                <a:latin typeface="Montserrat"/>
                <a:ea typeface="Montserrat"/>
                <a:cs typeface="Montserrat"/>
                <a:sym typeface="Montserrat"/>
              </a:rPr>
              <a: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join v subquery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CA 3.05.2</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break</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Nested subqueries parent/child</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Revisit Rank (window fx)</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Walk through CA 3.05.3</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-lunch 12:30 - 13:30</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426" name="Google Shape;426;p55"/>
          <p:cNvPicPr preferRelativeResize="0"/>
          <p:nvPr/>
        </p:nvPicPr>
        <p:blipFill rotWithShape="1">
          <a:blip r:embed="rId7">
            <a:alphaModFix/>
          </a:blip>
          <a:srcRect b="0" l="14985" r="14985" t="0"/>
          <a:stretch/>
        </p:blipFill>
        <p:spPr>
          <a:xfrm>
            <a:off x="1291325" y="514000"/>
            <a:ext cx="919680" cy="875520"/>
          </a:xfrm>
          <a:prstGeom prst="rect">
            <a:avLst/>
          </a:prstGeom>
          <a:noFill/>
          <a:ln>
            <a:noFill/>
          </a:ln>
        </p:spPr>
      </p:pic>
      <p:sp>
        <p:nvSpPr>
          <p:cNvPr id="427" name="Google Shape;427;p55"/>
          <p:cNvSpPr txBox="1"/>
          <p:nvPr/>
        </p:nvSpPr>
        <p:spPr>
          <a:xfrm>
            <a:off x="3206425" y="1653650"/>
            <a:ext cx="2694900" cy="30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spcBef>
                <a:spcPts val="0"/>
              </a:spcBef>
              <a:spcAft>
                <a:spcPts val="0"/>
              </a:spcAft>
              <a:buNone/>
            </a:pPr>
            <a:r>
              <a:rPr lang="en" sz="1000">
                <a:solidFill>
                  <a:srgbClr val="222222"/>
                </a:solidFill>
                <a:latin typeface="Montserrat"/>
                <a:ea typeface="Montserrat"/>
                <a:cs typeface="Montserrat"/>
                <a:sym typeface="Montserrat"/>
              </a:rPr>
              <a:t>Nerdiest  tshirt - time to vote!</a:t>
            </a:r>
            <a:endParaRPr sz="1000">
              <a:solidFill>
                <a:srgbClr val="222222"/>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spcBef>
                <a:spcPts val="0"/>
              </a:spcBef>
              <a:spcAft>
                <a:spcPts val="0"/>
              </a:spcAft>
              <a:buNone/>
            </a:pPr>
            <a:r>
              <a:rPr b="1" lang="en" sz="1000">
                <a:solidFill>
                  <a:srgbClr val="222222"/>
                </a:solidFill>
                <a:latin typeface="Montserrat"/>
                <a:ea typeface="Montserrat"/>
                <a:cs typeface="Montserrat"/>
                <a:sym typeface="Montserrat"/>
              </a:rPr>
              <a:t>Finish on subqueries</a:t>
            </a:r>
            <a:endParaRPr b="1" sz="1000">
              <a:solidFill>
                <a:srgbClr val="222222"/>
              </a:solidFill>
              <a:latin typeface="Montserrat"/>
              <a:ea typeface="Montserrat"/>
              <a:cs typeface="Montserrat"/>
              <a:sym typeface="Montserrat"/>
            </a:endParaRPr>
          </a:p>
          <a:p>
            <a:pPr indent="0" lvl="0" marL="0" rtl="0" algn="l">
              <a:spcBef>
                <a:spcPts val="0"/>
              </a:spcBef>
              <a:spcAft>
                <a:spcPts val="0"/>
              </a:spcAft>
              <a:buNone/>
            </a:pPr>
            <a:r>
              <a:rPr b="1" lang="en" sz="1000">
                <a:solidFill>
                  <a:srgbClr val="222222"/>
                </a:solidFill>
                <a:latin typeface="Montserrat"/>
                <a:ea typeface="Montserrat"/>
                <a:cs typeface="Montserrat"/>
                <a:sym typeface="Montserrat"/>
              </a:rPr>
              <a:t>Common Table Expressions CA 3.06.1</a:t>
            </a:r>
            <a:endParaRPr b="1" sz="1000">
              <a:solidFill>
                <a:srgbClr val="222222"/>
              </a:solidFill>
              <a:latin typeface="Montserrat"/>
              <a:ea typeface="Montserrat"/>
              <a:cs typeface="Montserrat"/>
              <a:sym typeface="Montserrat"/>
            </a:endParaRPr>
          </a:p>
          <a:p>
            <a:pPr indent="0" lvl="0" marL="0" rtl="0" algn="l">
              <a:spcBef>
                <a:spcPts val="0"/>
              </a:spcBef>
              <a:spcAft>
                <a:spcPts val="0"/>
              </a:spcAft>
              <a:buNone/>
            </a:pPr>
            <a:r>
              <a:rPr b="1" lang="en" sz="1000">
                <a:solidFill>
                  <a:srgbClr val="222222"/>
                </a:solidFill>
                <a:latin typeface="Montserrat"/>
                <a:ea typeface="Montserrat"/>
                <a:cs typeface="Montserrat"/>
                <a:sym typeface="Montserrat"/>
              </a:rPr>
              <a:t>Working with Views CA 3.06.2,3</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292100" lvl="0" marL="457200" rtl="0" algn="l">
              <a:spcBef>
                <a:spcPts val="0"/>
              </a:spcBef>
              <a:spcAft>
                <a:spcPts val="0"/>
              </a:spcAft>
              <a:buClr>
                <a:srgbClr val="222222"/>
              </a:buClr>
              <a:buSzPts val="1000"/>
              <a:buFont typeface="Montserrat"/>
              <a:buChar char="-"/>
            </a:pPr>
            <a:r>
              <a:rPr lang="en" sz="1000">
                <a:solidFill>
                  <a:srgbClr val="222222"/>
                </a:solidFill>
                <a:latin typeface="Montserrat"/>
                <a:ea typeface="Montserrat"/>
                <a:cs typeface="Montserrat"/>
                <a:sym typeface="Montserrat"/>
              </a:rPr>
              <a:t>5 min getupanddance break</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Correlated subqueries - intro CA 3.6.4</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Fresh air break</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Introducing this week’s project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yoga</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428" name="Google Shape;428;p55"/>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-&gt;TA assisted Lab Groups 16:30-</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Unit 3 Labs:</a:t>
            </a:r>
            <a:endParaRPr b="1" sz="1000">
              <a:solidFill>
                <a:srgbClr val="222222"/>
              </a:solidFill>
              <a:latin typeface="Montserrat"/>
              <a:ea typeface="Montserrat"/>
              <a:cs typeface="Montserrat"/>
              <a:sym typeface="Montserrat"/>
            </a:endParaRPr>
          </a:p>
          <a:p>
            <a:pPr indent="45720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Lab SQL Advanced Queries</a:t>
            </a:r>
            <a:endParaRPr b="1" sz="1000">
              <a:solidFill>
                <a:srgbClr val="222222"/>
              </a:solidFill>
              <a:latin typeface="Montserrat"/>
              <a:ea typeface="Montserrat"/>
              <a:cs typeface="Montserrat"/>
              <a:sym typeface="Montserrat"/>
            </a:endParaRPr>
          </a:p>
          <a:p>
            <a:pPr indent="45720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(optional) Review / have another go at  in class activities from today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i="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Start work on this weeks project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56"/>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434" name="Google Shape;434;p56"/>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435" name="Google Shape;435;p56"/>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6"/>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Nearly there Thursday </a:t>
            </a:r>
            <a:endParaRPr b="1" i="1" sz="2500">
              <a:solidFill>
                <a:srgbClr val="FFFFFF"/>
              </a:solidFill>
              <a:latin typeface="Work Sans"/>
              <a:ea typeface="Work Sans"/>
              <a:cs typeface="Work Sans"/>
              <a:sym typeface="Work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440" name="Shape 440"/>
        <p:cNvGrpSpPr/>
        <p:nvPr/>
      </p:nvGrpSpPr>
      <p:grpSpPr>
        <a:xfrm>
          <a:off x="0" y="0"/>
          <a:ext cx="0" cy="0"/>
          <a:chOff x="0" y="0"/>
          <a:chExt cx="0" cy="0"/>
        </a:xfrm>
      </p:grpSpPr>
      <p:sp>
        <p:nvSpPr>
          <p:cNvPr id="441" name="Google Shape;441;p57"/>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 / </a:t>
            </a:r>
            <a:r>
              <a:rPr b="1" lang="en" sz="2300">
                <a:solidFill>
                  <a:srgbClr val="2C344B"/>
                </a:solidFill>
                <a:latin typeface="Work Sans"/>
                <a:ea typeface="Work Sans"/>
                <a:cs typeface="Work Sans"/>
                <a:sym typeface="Work Sans"/>
              </a:rPr>
              <a:t>Dark Blue</a:t>
            </a:r>
            <a:r>
              <a:rPr b="1" lang="en" sz="2300">
                <a:solidFill>
                  <a:srgbClr val="2C344B"/>
                </a:solidFill>
                <a:latin typeface="Work Sans"/>
                <a:ea typeface="Work Sans"/>
                <a:cs typeface="Work Sans"/>
                <a:sym typeface="Work Sans"/>
              </a:rPr>
              <a:t> background</a:t>
            </a:r>
            <a:endParaRPr sz="2300">
              <a:solidFill>
                <a:srgbClr val="2C344B"/>
              </a:solidFill>
              <a:latin typeface="Work Sans Regular"/>
              <a:ea typeface="Work Sans Regular"/>
              <a:cs typeface="Work Sans Regular"/>
              <a:sym typeface="Work Sans Regul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58"/>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447" name="Google Shape;447;p58"/>
          <p:cNvPicPr preferRelativeResize="0"/>
          <p:nvPr/>
        </p:nvPicPr>
        <p:blipFill>
          <a:blip r:embed="rId4">
            <a:alphaModFix/>
          </a:blip>
          <a:stretch>
            <a:fillRect/>
          </a:stretch>
        </p:blipFill>
        <p:spPr>
          <a:xfrm>
            <a:off x="-75" y="0"/>
            <a:ext cx="9144000" cy="5143500"/>
          </a:xfrm>
          <a:prstGeom prst="rect">
            <a:avLst/>
          </a:prstGeom>
          <a:noFill/>
          <a:ln>
            <a:noFill/>
          </a:ln>
        </p:spPr>
      </p:pic>
      <p:sp>
        <p:nvSpPr>
          <p:cNvPr id="448" name="Google Shape;448;p58"/>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8"/>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TFI Friday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453" name="Shape 453"/>
        <p:cNvGrpSpPr/>
        <p:nvPr/>
      </p:nvGrpSpPr>
      <p:grpSpPr>
        <a:xfrm>
          <a:off x="0" y="0"/>
          <a:ext cx="0" cy="0"/>
          <a:chOff x="0" y="0"/>
          <a:chExt cx="0" cy="0"/>
        </a:xfrm>
      </p:grpSpPr>
      <p:sp>
        <p:nvSpPr>
          <p:cNvPr id="454" name="Google Shape;454;p59"/>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 / </a:t>
            </a:r>
            <a:r>
              <a:rPr b="1" lang="en" sz="2300">
                <a:solidFill>
                  <a:srgbClr val="FDD35B"/>
                </a:solidFill>
                <a:latin typeface="Work Sans"/>
                <a:ea typeface="Work Sans"/>
                <a:cs typeface="Work Sans"/>
                <a:sym typeface="Work Sans"/>
              </a:rPr>
              <a:t>Yellow background</a:t>
            </a:r>
            <a:endParaRPr sz="2300">
              <a:solidFill>
                <a:srgbClr val="FDD35B"/>
              </a:solidFill>
              <a:latin typeface="Work Sans Regular"/>
              <a:ea typeface="Work Sans Regular"/>
              <a:cs typeface="Work Sans Regular"/>
              <a:sym typeface="Work Sans Regul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descr="IH_BLUE-LOGO_1200x1200.png" id="459" name="Google Shape;459;p60"/>
          <p:cNvPicPr preferRelativeResize="0"/>
          <p:nvPr/>
        </p:nvPicPr>
        <p:blipFill rotWithShape="1">
          <a:blip r:embed="rId3">
            <a:alphaModFix/>
          </a:blip>
          <a:srcRect b="0" l="0" r="0" t="0"/>
          <a:stretch/>
        </p:blipFill>
        <p:spPr>
          <a:xfrm>
            <a:off x="3822756" y="1822506"/>
            <a:ext cx="1498488" cy="14984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nvSpPr>
        <p:spPr>
          <a:xfrm>
            <a:off x="658975" y="2324700"/>
            <a:ext cx="43704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000">
                <a:solidFill>
                  <a:srgbClr val="2DC5FA"/>
                </a:solidFill>
                <a:latin typeface="Work Sans"/>
                <a:ea typeface="Work Sans"/>
                <a:cs typeface="Work Sans"/>
                <a:sym typeface="Work Sans"/>
              </a:rPr>
              <a:t>What will I learn in this unit?</a:t>
            </a:r>
            <a:endParaRPr b="1" sz="2000">
              <a:solidFill>
                <a:srgbClr val="2DC5FA"/>
              </a:solidFill>
              <a:latin typeface="Work Sans"/>
              <a:ea typeface="Work Sans"/>
              <a:cs typeface="Work Sans"/>
              <a:sym typeface="Work Sans"/>
            </a:endParaRPr>
          </a:p>
        </p:txBody>
      </p:sp>
      <p:pic>
        <p:nvPicPr>
          <p:cNvPr id="134" name="Google Shape;134;p29"/>
          <p:cNvPicPr preferRelativeResize="0"/>
          <p:nvPr/>
        </p:nvPicPr>
        <p:blipFill>
          <a:blip r:embed="rId4">
            <a:alphaModFix/>
          </a:blip>
          <a:stretch>
            <a:fillRect/>
          </a:stretch>
        </p:blipFill>
        <p:spPr>
          <a:xfrm>
            <a:off x="5402000" y="384025"/>
            <a:ext cx="3075875" cy="4258000"/>
          </a:xfrm>
          <a:prstGeom prst="rect">
            <a:avLst/>
          </a:prstGeom>
          <a:noFill/>
          <a:ln cap="flat" cmpd="sng" w="9525">
            <a:solidFill>
              <a:srgbClr val="434343"/>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30"/>
          <p:cNvSpPr txBox="1"/>
          <p:nvPr/>
        </p:nvSpPr>
        <p:spPr>
          <a:xfrm>
            <a:off x="647350" y="898625"/>
            <a:ext cx="43704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000">
                <a:solidFill>
                  <a:srgbClr val="2DC5FA"/>
                </a:solidFill>
                <a:latin typeface="Work Sans"/>
                <a:ea typeface="Work Sans"/>
                <a:cs typeface="Work Sans"/>
                <a:sym typeface="Work Sans"/>
              </a:rPr>
              <a:t>What will I learn in this unit?</a:t>
            </a:r>
            <a:endParaRPr b="1" sz="2000">
              <a:solidFill>
                <a:srgbClr val="2DC5FA"/>
              </a:solidFill>
              <a:latin typeface="Work Sans"/>
              <a:ea typeface="Work Sans"/>
              <a:cs typeface="Work Sans"/>
              <a:sym typeface="Work Sans"/>
            </a:endParaRPr>
          </a:p>
        </p:txBody>
      </p:sp>
      <p:pic>
        <p:nvPicPr>
          <p:cNvPr id="140" name="Google Shape;140;p30"/>
          <p:cNvPicPr preferRelativeResize="0"/>
          <p:nvPr/>
        </p:nvPicPr>
        <p:blipFill>
          <a:blip r:embed="rId4">
            <a:alphaModFix/>
          </a:blip>
          <a:stretch>
            <a:fillRect/>
          </a:stretch>
        </p:blipFill>
        <p:spPr>
          <a:xfrm>
            <a:off x="5402000" y="384025"/>
            <a:ext cx="3075875" cy="4258000"/>
          </a:xfrm>
          <a:prstGeom prst="rect">
            <a:avLst/>
          </a:prstGeom>
          <a:noFill/>
          <a:ln cap="flat" cmpd="sng" w="9525">
            <a:solidFill>
              <a:srgbClr val="434343"/>
            </a:solidFill>
            <a:prstDash val="solid"/>
            <a:round/>
            <a:headEnd len="sm" w="sm" type="none"/>
            <a:tailEnd len="sm" w="sm" type="none"/>
          </a:ln>
        </p:spPr>
      </p:pic>
      <p:sp>
        <p:nvSpPr>
          <p:cNvPr id="141" name="Google Shape;141;p30"/>
          <p:cNvSpPr txBox="1"/>
          <p:nvPr/>
        </p:nvSpPr>
        <p:spPr>
          <a:xfrm>
            <a:off x="837850" y="1477875"/>
            <a:ext cx="4179900" cy="3095400"/>
          </a:xfrm>
          <a:prstGeom prst="rect">
            <a:avLst/>
          </a:prstGeom>
          <a:noFill/>
          <a:ln cap="flat" cmpd="sng" w="9525">
            <a:solidFill>
              <a:schemeClr val="accent1"/>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rgbClr val="B45F06"/>
                </a:solidFill>
              </a:rPr>
              <a:t>Objectives / concerns</a:t>
            </a:r>
            <a:endParaRPr sz="1200" u="sng">
              <a:solidFill>
                <a:srgbClr val="B45F06"/>
              </a:solidFill>
            </a:endParaRPr>
          </a:p>
          <a:p>
            <a:pPr indent="0" lvl="0" marL="0" rtl="0" algn="l">
              <a:spcBef>
                <a:spcPts val="0"/>
              </a:spcBef>
              <a:spcAft>
                <a:spcPts val="0"/>
              </a:spcAft>
              <a:buNone/>
            </a:pPr>
            <a:r>
              <a:t/>
            </a:r>
            <a:endParaRPr sz="1200" u="sng">
              <a:solidFill>
                <a:srgbClr val="B45F06"/>
              </a:solidFill>
            </a:endParaRPr>
          </a:p>
          <a:p>
            <a:pPr indent="0" lvl="0" marL="0" rtl="0" algn="l">
              <a:spcBef>
                <a:spcPts val="0"/>
              </a:spcBef>
              <a:spcAft>
                <a:spcPts val="0"/>
              </a:spcAft>
              <a:buNone/>
            </a:pPr>
            <a:r>
              <a:rPr lang="en" sz="1200">
                <a:solidFill>
                  <a:srgbClr val="B45F06"/>
                </a:solidFill>
              </a:rPr>
              <a:t>Switching to online --- concerned how this is going to go </a:t>
            </a:r>
            <a:endParaRPr sz="1200">
              <a:solidFill>
                <a:srgbClr val="B45F06"/>
              </a:solidFill>
            </a:endParaRPr>
          </a:p>
          <a:p>
            <a:pPr indent="0" lvl="0" marL="0" rtl="0" algn="l">
              <a:spcBef>
                <a:spcPts val="0"/>
              </a:spcBef>
              <a:spcAft>
                <a:spcPts val="0"/>
              </a:spcAft>
              <a:buNone/>
            </a:pPr>
            <a:r>
              <a:rPr lang="en" sz="1200">
                <a:solidFill>
                  <a:srgbClr val="B45F06"/>
                </a:solidFill>
              </a:rPr>
              <a:t>practicalities , working from home </a:t>
            </a:r>
            <a:endParaRPr sz="1200">
              <a:solidFill>
                <a:srgbClr val="B45F06"/>
              </a:solidFill>
            </a:endParaRPr>
          </a:p>
          <a:p>
            <a:pPr indent="0" lvl="0" marL="0" rtl="0" algn="l">
              <a:spcBef>
                <a:spcPts val="0"/>
              </a:spcBef>
              <a:spcAft>
                <a:spcPts val="0"/>
              </a:spcAft>
              <a:buNone/>
            </a:pPr>
            <a:r>
              <a:t/>
            </a:r>
            <a:endParaRPr sz="1200" u="sng">
              <a:solidFill>
                <a:srgbClr val="B45F06"/>
              </a:solidFill>
            </a:endParaRPr>
          </a:p>
          <a:p>
            <a:pPr indent="0" lvl="0" marL="0" rtl="0" algn="l">
              <a:spcBef>
                <a:spcPts val="0"/>
              </a:spcBef>
              <a:spcAft>
                <a:spcPts val="0"/>
              </a:spcAft>
              <a:buNone/>
            </a:pPr>
            <a:r>
              <a:rPr lang="en" sz="1200">
                <a:solidFill>
                  <a:srgbClr val="B45F06"/>
                </a:solidFill>
              </a:rPr>
              <a:t>Query about the data clean project ?</a:t>
            </a:r>
            <a:endParaRPr sz="1200">
              <a:solidFill>
                <a:srgbClr val="B45F06"/>
              </a:solidFill>
            </a:endParaRPr>
          </a:p>
          <a:p>
            <a:pPr indent="0" lvl="0" marL="0" rtl="0" algn="l">
              <a:spcBef>
                <a:spcPts val="0"/>
              </a:spcBef>
              <a:spcAft>
                <a:spcPts val="0"/>
              </a:spcAft>
              <a:buNone/>
            </a:pPr>
            <a:r>
              <a:t/>
            </a:r>
            <a:endParaRPr sz="1200">
              <a:solidFill>
                <a:srgbClr val="B45F06"/>
              </a:solidFill>
            </a:endParaRPr>
          </a:p>
          <a:p>
            <a:pPr indent="0" lvl="0" marL="0" rtl="0" algn="l">
              <a:spcBef>
                <a:spcPts val="0"/>
              </a:spcBef>
              <a:spcAft>
                <a:spcPts val="0"/>
              </a:spcAft>
              <a:buNone/>
            </a:pPr>
            <a:r>
              <a:rPr lang="en" sz="1200">
                <a:solidFill>
                  <a:srgbClr val="B45F06"/>
                </a:solidFill>
              </a:rPr>
              <a:t>Working with python and ML - nervous about gaps in knowledge from first week - jupyter notebooks shared</a:t>
            </a:r>
            <a:endParaRPr sz="1200">
              <a:solidFill>
                <a:srgbClr val="B45F06"/>
              </a:solidFill>
            </a:endParaRPr>
          </a:p>
          <a:p>
            <a:pPr indent="0" lvl="0" marL="0" rtl="0" algn="l">
              <a:spcBef>
                <a:spcPts val="0"/>
              </a:spcBef>
              <a:spcAft>
                <a:spcPts val="0"/>
              </a:spcAft>
              <a:buNone/>
            </a:pPr>
            <a:r>
              <a:t/>
            </a:r>
            <a:endParaRPr sz="1200">
              <a:solidFill>
                <a:srgbClr val="B45F06"/>
              </a:solidFill>
            </a:endParaRPr>
          </a:p>
          <a:p>
            <a:pPr indent="0" lvl="0" marL="0" rtl="0" algn="l">
              <a:spcBef>
                <a:spcPts val="0"/>
              </a:spcBef>
              <a:spcAft>
                <a:spcPts val="0"/>
              </a:spcAft>
              <a:buNone/>
            </a:pPr>
            <a:r>
              <a:rPr lang="en" sz="1200">
                <a:solidFill>
                  <a:srgbClr val="B45F06"/>
                </a:solidFill>
              </a:rPr>
              <a:t>HAVING </a:t>
            </a:r>
            <a:endParaRPr sz="1200">
              <a:solidFill>
                <a:srgbClr val="B45F06"/>
              </a:solidFill>
            </a:endParaRPr>
          </a:p>
          <a:p>
            <a:pPr indent="0" lvl="0" marL="0" rtl="0" algn="l">
              <a:spcBef>
                <a:spcPts val="0"/>
              </a:spcBef>
              <a:spcAft>
                <a:spcPts val="0"/>
              </a:spcAft>
              <a:buNone/>
            </a:pPr>
            <a:r>
              <a:rPr lang="en" sz="1200">
                <a:solidFill>
                  <a:srgbClr val="B45F06"/>
                </a:solidFill>
              </a:rPr>
              <a:t>WINDOW FUNCTIONS </a:t>
            </a:r>
            <a:endParaRPr sz="1200">
              <a:solidFill>
                <a:srgbClr val="B45F0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31"/>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147" name="Google Shape;147;p31"/>
          <p:cNvPicPr preferRelativeResize="0"/>
          <p:nvPr/>
        </p:nvPicPr>
        <p:blipFill>
          <a:blip r:embed="rId4">
            <a:alphaModFix/>
          </a:blip>
          <a:stretch>
            <a:fillRect/>
          </a:stretch>
        </p:blipFill>
        <p:spPr>
          <a:xfrm>
            <a:off x="0" y="50"/>
            <a:ext cx="9144000" cy="5143500"/>
          </a:xfrm>
          <a:prstGeom prst="rect">
            <a:avLst/>
          </a:prstGeom>
          <a:noFill/>
          <a:ln>
            <a:noFill/>
          </a:ln>
        </p:spPr>
      </p:pic>
      <p:sp>
        <p:nvSpPr>
          <p:cNvPr id="148" name="Google Shape;148;p31"/>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1"/>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Fun day - Monday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32"/>
          <p:cNvSpPr/>
          <p:nvPr/>
        </p:nvSpPr>
        <p:spPr>
          <a:xfrm>
            <a:off x="3042950" y="334875"/>
            <a:ext cx="3058200" cy="4473600"/>
          </a:xfrm>
          <a:prstGeom prst="rect">
            <a:avLst/>
          </a:prstGeom>
          <a:solidFill>
            <a:srgbClr val="2DC5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2"/>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156" name="Google Shape;156;p32"/>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157" name="Google Shape;157;p32"/>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158" name="Google Shape;158;p32"/>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159" name="Google Shape;159;p32"/>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160" name="Google Shape;160;p32"/>
          <p:cNvSpPr txBox="1"/>
          <p:nvPr/>
        </p:nvSpPr>
        <p:spPr>
          <a:xfrm>
            <a:off x="518700" y="1977775"/>
            <a:ext cx="2274300" cy="26070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b="1" lang="en" sz="1000">
                <a:solidFill>
                  <a:srgbClr val="222222"/>
                </a:solidFill>
                <a:latin typeface="Montserrat"/>
                <a:ea typeface="Montserrat"/>
                <a:cs typeface="Montserrat"/>
                <a:sym typeface="Montserrat"/>
              </a:rPr>
              <a:t>Guide for Zoom learning</a:t>
            </a:r>
            <a:endParaRPr b="1" sz="1000">
              <a:solidFill>
                <a:srgbClr val="222222"/>
              </a:solidFill>
              <a:latin typeface="Montserrat"/>
              <a:ea typeface="Montserrat"/>
              <a:cs typeface="Montserrat"/>
              <a:sym typeface="Montserrat"/>
            </a:endParaRPr>
          </a:p>
          <a:p>
            <a:pPr indent="0" lvl="0" marL="0" rtl="0" algn="r">
              <a:lnSpc>
                <a:spcPct val="150000"/>
              </a:lnSpc>
              <a:spcBef>
                <a:spcPts val="0"/>
              </a:spcBef>
              <a:spcAft>
                <a:spcPts val="0"/>
              </a:spcAft>
              <a:buNone/>
            </a:pPr>
            <a:r>
              <a:rPr b="1" lang="en" sz="1000">
                <a:solidFill>
                  <a:srgbClr val="222222"/>
                </a:solidFill>
                <a:latin typeface="Montserrat"/>
                <a:ea typeface="Montserrat"/>
                <a:cs typeface="Montserrat"/>
                <a:sym typeface="Montserrat"/>
              </a:rPr>
              <a:t>Class NoticeBoard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Review Section</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Review challenge - Sian’s example,</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Students try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-mid morning break 20 mins</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Using Bank data:</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SQL Joins, LEFT, RIGHT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-lunch 12:30- 1:30</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161" name="Google Shape;161;p32"/>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162" name="Google Shape;162;p32"/>
          <p:cNvSpPr txBox="1"/>
          <p:nvPr/>
        </p:nvSpPr>
        <p:spPr>
          <a:xfrm>
            <a:off x="3206425" y="1758225"/>
            <a:ext cx="2694900" cy="29781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b="1" lang="en" sz="1000">
                <a:solidFill>
                  <a:srgbClr val="222222"/>
                </a:solidFill>
                <a:latin typeface="Montserrat"/>
                <a:ea typeface="Montserrat"/>
                <a:cs typeface="Montserrat"/>
                <a:sym typeface="Montserrat"/>
              </a:rPr>
              <a:t>The Best of - class challenge from this morning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Keys, Cardinality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BOG - Planning a Join query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Joins - multiple tables (2+)</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SQL </a:t>
            </a:r>
            <a:r>
              <a:rPr b="1" lang="en" sz="1000">
                <a:solidFill>
                  <a:srgbClr val="222222"/>
                </a:solidFill>
                <a:latin typeface="Montserrat"/>
                <a:ea typeface="Montserrat"/>
                <a:cs typeface="Montserrat"/>
                <a:sym typeface="Montserrat"/>
              </a:rPr>
              <a:t>Logical processing order review</a:t>
            </a:r>
            <a:endParaRPr b="1" sz="1000">
              <a:solidFill>
                <a:srgbClr val="22222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000">
                <a:solidFill>
                  <a:srgbClr val="222222"/>
                </a:solidFill>
                <a:latin typeface="Montserrat"/>
                <a:ea typeface="Montserrat"/>
                <a:cs typeface="Montserrat"/>
                <a:sym typeface="Montserrat"/>
              </a:rPr>
              <a:t>-Chair yoga break</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000">
                <a:solidFill>
                  <a:srgbClr val="222222"/>
                </a:solidFill>
                <a:latin typeface="Montserrat"/>
                <a:ea typeface="Montserrat"/>
                <a:cs typeface="Montserrat"/>
                <a:sym typeface="Montserrat"/>
              </a:rPr>
              <a:t>-fresh air break 20 mins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163" name="Google Shape;163;p32"/>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-&gt;TA assisted Lab Groups 16:00-</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Catch up on UNIT 2 Labs 1-9</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Review and update missing submissions on student portal</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SQL Logical processing order</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Unit 3 Labs: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	Lab SQL Join</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	</a:t>
            </a:r>
            <a:r>
              <a:rPr i="1" lang="en" sz="1000">
                <a:solidFill>
                  <a:srgbClr val="222222"/>
                </a:solidFill>
                <a:latin typeface="Montserrat"/>
                <a:ea typeface="Montserrat"/>
                <a:cs typeface="Montserrat"/>
                <a:sym typeface="Montserrat"/>
              </a:rPr>
              <a:t>Stretch - Lab SQL Join multiple tables </a:t>
            </a:r>
            <a:r>
              <a:rPr b="1" i="1" lang="en" sz="1000">
                <a:solidFill>
                  <a:srgbClr val="222222"/>
                </a:solidFill>
                <a:latin typeface="Montserrat"/>
                <a:ea typeface="Montserrat"/>
                <a:cs typeface="Montserrat"/>
                <a:sym typeface="Montserrat"/>
              </a:rPr>
              <a:t>; </a:t>
            </a:r>
            <a:r>
              <a:rPr i="1" lang="en" sz="1000">
                <a:solidFill>
                  <a:srgbClr val="222222"/>
                </a:solidFill>
                <a:latin typeface="Montserrat"/>
                <a:ea typeface="Montserrat"/>
                <a:cs typeface="Montserrat"/>
                <a:sym typeface="Montserrat"/>
              </a:rPr>
              <a:t>continue working on this morning’s review challenge with Python + SQL</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33"/>
          <p:cNvSpPr txBox="1"/>
          <p:nvPr/>
        </p:nvSpPr>
        <p:spPr>
          <a:xfrm>
            <a:off x="4842475" y="1165675"/>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rgbClr val="2DC5FA"/>
                </a:solidFill>
                <a:latin typeface="Work Sans"/>
                <a:ea typeface="Work Sans"/>
                <a:cs typeface="Work Sans"/>
                <a:sym typeface="Work Sans"/>
              </a:rPr>
              <a:t>Lets start with...</a:t>
            </a:r>
            <a:endParaRPr sz="3000">
              <a:solidFill>
                <a:srgbClr val="2DC5FA"/>
              </a:solidFill>
              <a:latin typeface="Work Sans Regular"/>
              <a:ea typeface="Work Sans Regular"/>
              <a:cs typeface="Work Sans Regular"/>
              <a:sym typeface="Work Sans Regular"/>
            </a:endParaRPr>
          </a:p>
        </p:txBody>
      </p:sp>
      <p:sp>
        <p:nvSpPr>
          <p:cNvPr id="169" name="Google Shape;169;p33"/>
          <p:cNvSpPr txBox="1"/>
          <p:nvPr/>
        </p:nvSpPr>
        <p:spPr>
          <a:xfrm>
            <a:off x="4784300" y="1780450"/>
            <a:ext cx="4011000" cy="265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200">
                <a:solidFill>
                  <a:srgbClr val="434343"/>
                </a:solidFill>
                <a:latin typeface="Work Sans Regular"/>
                <a:ea typeface="Work Sans Regular"/>
                <a:cs typeface="Work Sans Regular"/>
                <a:sym typeface="Work Sans Regular"/>
              </a:rPr>
              <a:t>REVIEW</a:t>
            </a:r>
            <a:endParaRPr sz="2200">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Connect to MariaDB online</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Select a database</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Launch jupyter notebook</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Connect to the DB via Python</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Create a dataframe from the DB using SQL queries and pandas</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Visualise the df in Python using Seaborn or MatplotLib </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Choose visualisation(s) which answer your data question(s)</a:t>
            </a:r>
            <a:endParaRPr>
              <a:solidFill>
                <a:srgbClr val="434343"/>
              </a:solidFill>
              <a:latin typeface="Work Sans Regular"/>
              <a:ea typeface="Work Sans Regular"/>
              <a:cs typeface="Work Sans Regular"/>
              <a:sym typeface="Work Sans Regular"/>
            </a:endParaRPr>
          </a:p>
        </p:txBody>
      </p:sp>
      <p:pic>
        <p:nvPicPr>
          <p:cNvPr id="170" name="Google Shape;170;p33"/>
          <p:cNvPicPr preferRelativeResize="0"/>
          <p:nvPr/>
        </p:nvPicPr>
        <p:blipFill>
          <a:blip r:embed="rId4">
            <a:alphaModFix/>
          </a:blip>
          <a:stretch>
            <a:fillRect/>
          </a:stretch>
        </p:blipFill>
        <p:spPr>
          <a:xfrm>
            <a:off x="660250" y="1165675"/>
            <a:ext cx="4124050" cy="27424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34"/>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Example : What are we trying to find out?</a:t>
            </a:r>
            <a:endParaRPr sz="2300">
              <a:solidFill>
                <a:srgbClr val="2DC5FA"/>
              </a:solidFill>
              <a:latin typeface="Work Sans Regular"/>
              <a:ea typeface="Work Sans Regular"/>
              <a:cs typeface="Work Sans Regular"/>
              <a:sym typeface="Work Sans Regular"/>
            </a:endParaRPr>
          </a:p>
        </p:txBody>
      </p:sp>
      <p:sp>
        <p:nvSpPr>
          <p:cNvPr id="176" name="Google Shape;176;p34"/>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2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World database contains information about 239 countries</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We want to see the density of the population per sq km </a:t>
            </a:r>
            <a:endParaRPr sz="1800">
              <a:solidFill>
                <a:srgbClr val="434343"/>
              </a:solidFill>
              <a:latin typeface="Work Sans Regular"/>
              <a:ea typeface="Work Sans Regular"/>
              <a:cs typeface="Work Sans Regular"/>
              <a:sym typeface="Work Sans Regular"/>
            </a:endParaRPr>
          </a:p>
          <a:p>
            <a:pPr indent="0" lvl="0" marL="457200" rtl="0" algn="l">
              <a:lnSpc>
                <a:spcPct val="100000"/>
              </a:lnSpc>
              <a:spcBef>
                <a:spcPts val="0"/>
              </a:spcBef>
              <a:spcAft>
                <a:spcPts val="0"/>
              </a:spcAft>
              <a:buNone/>
            </a:pPr>
            <a:r>
              <a:rPr lang="en" sz="1800">
                <a:solidFill>
                  <a:srgbClr val="434343"/>
                </a:solidFill>
                <a:latin typeface="Work Sans Regular"/>
                <a:ea typeface="Work Sans Regular"/>
                <a:cs typeface="Work Sans Regular"/>
                <a:sym typeface="Work Sans Regular"/>
              </a:rPr>
              <a:t>What are the top 25 most dense countries?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Excluding any zero/unknown values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What are the capitals of those countries?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Which capitals have the biggest proportion of the country population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Can we reasonably infer capital city population based on country population density?</a:t>
            </a:r>
            <a:endParaRPr sz="1800">
              <a:solidFill>
                <a:srgbClr val="434343"/>
              </a:solidFill>
              <a:latin typeface="Work Sans Regular"/>
              <a:ea typeface="Work Sans Regular"/>
              <a:cs typeface="Work Sans Regular"/>
              <a:sym typeface="Work Sans Regular"/>
            </a:endParaRPr>
          </a:p>
          <a:p>
            <a:pPr indent="0" lvl="0" marL="0" rtl="0" algn="l">
              <a:lnSpc>
                <a:spcPct val="100000"/>
              </a:lnSpc>
              <a:spcBef>
                <a:spcPts val="0"/>
              </a:spcBef>
              <a:spcAft>
                <a:spcPts val="0"/>
              </a:spcAft>
              <a:buNone/>
            </a:pPr>
            <a:r>
              <a:t/>
            </a:r>
            <a:endParaRPr sz="1800">
              <a:solidFill>
                <a:srgbClr val="434343"/>
              </a:solidFill>
              <a:latin typeface="Work Sans Regular"/>
              <a:ea typeface="Work Sans Regular"/>
              <a:cs typeface="Work Sans Regular"/>
              <a:sym typeface="Work Sans Regul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